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</p:sldIdLst>
  <p:sldSz cy="6858000" cx="12192000"/>
  <p:notesSz cx="6858000" cy="12192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3" roundtripDataSignature="AMtx7mhb68djCp5irgPXJrdDPCxmr8cXh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schemas.openxmlformats.org/officeDocument/2006/relationships/slide" Target="slides/slide18.xml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23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" name="Google Shape;2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" name="Google Shape;5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" name="Google Shape;7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" name="Google Shape;9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" name="Google Shape;12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" name="Google Shape;15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3" name="Google Shape;19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9" name="Google Shape;219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3" name="Google Shape;243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0" name="Google Shape;270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8" name="Google Shape;288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0" name="Google Shape;310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1" name="Google Shape;331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9" name="Google Shape;359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0" name="Google Shape;380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5" name="Google Shape;405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easyshiksha.com/b2b-partners" TargetMode="Externa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01828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"/>
          <p:cNvSpPr/>
          <p:nvPr/>
        </p:nvSpPr>
        <p:spPr>
          <a:xfrm>
            <a:off x="9692640" y="-2011680"/>
            <a:ext cx="5486400" cy="5486400"/>
          </a:xfrm>
          <a:prstGeom prst="ellipse">
            <a:avLst/>
          </a:prstGeom>
          <a:solidFill>
            <a:srgbClr val="1D293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1"/>
          <p:cNvSpPr txBox="1"/>
          <p:nvPr/>
        </p:nvSpPr>
        <p:spPr>
          <a:xfrm>
            <a:off x="822960" y="2148840"/>
            <a:ext cx="8229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6A1A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6A1A"/>
                </a:solidFill>
                <a:latin typeface="Calibri"/>
                <a:ea typeface="Calibri"/>
                <a:cs typeface="Calibri"/>
                <a:sym typeface="Calibri"/>
              </a:rPr>
              <a:t>PARTNER PROGRAM — INTERNAL BRIEFING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1"/>
          <p:cNvSpPr txBox="1"/>
          <p:nvPr/>
        </p:nvSpPr>
        <p:spPr>
          <a:xfrm>
            <a:off x="822960" y="2560320"/>
            <a:ext cx="96012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Cambria"/>
              <a:buNone/>
            </a:pPr>
            <a:r>
              <a:rPr b="1" i="0" lang="en-US" sz="34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Referring students to EasyShiksha: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1"/>
          <p:cNvSpPr txBox="1"/>
          <p:nvPr/>
        </p:nvSpPr>
        <p:spPr>
          <a:xfrm>
            <a:off x="822960" y="3200400"/>
            <a:ext cx="96012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Cambria"/>
              <a:buNone/>
            </a:pPr>
            <a:r>
              <a:rPr b="1" i="0" lang="en-US" sz="34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what to say, and how commission works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1"/>
          <p:cNvSpPr txBox="1"/>
          <p:nvPr/>
        </p:nvSpPr>
        <p:spPr>
          <a:xfrm>
            <a:off x="822960" y="4114800"/>
            <a:ext cx="8229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AA4B2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9AA4B2"/>
                </a:solidFill>
                <a:latin typeface="Calibri"/>
                <a:ea typeface="Calibri"/>
                <a:cs typeface="Calibri"/>
                <a:sym typeface="Calibri"/>
              </a:rPr>
              <a:t>A briefing for [Institution Name]'s staff and counselling team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" name="Google Shape;21;p1"/>
          <p:cNvCxnSpPr/>
          <p:nvPr/>
        </p:nvCxnSpPr>
        <p:spPr>
          <a:xfrm>
            <a:off x="822960" y="4709160"/>
            <a:ext cx="1097280" cy="0"/>
          </a:xfrm>
          <a:prstGeom prst="straightConnector1">
            <a:avLst/>
          </a:prstGeom>
          <a:noFill/>
          <a:ln cap="flat" cmpd="sng" w="31750">
            <a:solidFill>
              <a:srgbClr val="FF6A1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1"/>
          <p:cNvSpPr txBox="1"/>
          <p:nvPr/>
        </p:nvSpPr>
        <p:spPr>
          <a:xfrm>
            <a:off x="822960" y="612648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AA4B2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9AA4B2"/>
                </a:solidFill>
                <a:latin typeface="Calibri"/>
                <a:ea typeface="Calibri"/>
                <a:cs typeface="Calibri"/>
                <a:sym typeface="Calibri"/>
              </a:rPr>
              <a:t>EasyShiksha Partner Network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" name="Google Shape;23;p1" title="EasyShiksha-Logo-Whit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2950" y="545025"/>
            <a:ext cx="2774775" cy="63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"/>
          <p:cNvSpPr txBox="1"/>
          <p:nvPr/>
        </p:nvSpPr>
        <p:spPr>
          <a:xfrm>
            <a:off x="640080" y="50292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14E00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E14E00"/>
                </a:solidFill>
                <a:latin typeface="Calibri"/>
                <a:ea typeface="Calibri"/>
                <a:cs typeface="Calibri"/>
                <a:sym typeface="Calibri"/>
              </a:rPr>
              <a:t>AGENDA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2"/>
          <p:cNvSpPr txBox="1"/>
          <p:nvPr/>
        </p:nvSpPr>
        <p:spPr>
          <a:xfrm>
            <a:off x="640080" y="822960"/>
            <a:ext cx="73152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3000"/>
              <a:buFont typeface="Cambria"/>
              <a:buNone/>
            </a:pPr>
            <a:r>
              <a:rPr b="1" i="0" lang="en-US" sz="3000" u="none" cap="none" strike="noStrike">
                <a:solidFill>
                  <a:srgbClr val="101828"/>
                </a:solidFill>
                <a:latin typeface="Cambria"/>
                <a:ea typeface="Cambria"/>
                <a:cs typeface="Cambria"/>
                <a:sym typeface="Cambria"/>
              </a:rPr>
              <a:t>What we'll cover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2"/>
          <p:cNvSpPr txBox="1"/>
          <p:nvPr/>
        </p:nvSpPr>
        <p:spPr>
          <a:xfrm>
            <a:off x="640080" y="1874520"/>
            <a:ext cx="73152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0D19A"/>
              </a:buClr>
              <a:buSzPts val="2600"/>
              <a:buFont typeface="Cambria"/>
              <a:buNone/>
            </a:pPr>
            <a:r>
              <a:rPr b="1" i="0" lang="en-US" sz="2600" u="none" cap="none" strike="noStrike">
                <a:solidFill>
                  <a:srgbClr val="F0D19A"/>
                </a:solidFill>
                <a:latin typeface="Cambria"/>
                <a:ea typeface="Cambria"/>
                <a:cs typeface="Cambria"/>
                <a:sym typeface="Cambria"/>
              </a:rPr>
              <a:t>01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2"/>
          <p:cNvSpPr txBox="1"/>
          <p:nvPr/>
        </p:nvSpPr>
        <p:spPr>
          <a:xfrm>
            <a:off x="1463040" y="1874520"/>
            <a:ext cx="56692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101828"/>
                </a:solidFill>
                <a:latin typeface="Calibri"/>
                <a:ea typeface="Calibri"/>
                <a:cs typeface="Calibri"/>
                <a:sym typeface="Calibri"/>
              </a:rPr>
              <a:t>Why we're doing this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2"/>
          <p:cNvSpPr txBox="1"/>
          <p:nvPr/>
        </p:nvSpPr>
        <p:spPr>
          <a:xfrm>
            <a:off x="1463040" y="2258568"/>
            <a:ext cx="6858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The opportunity for our students and for us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4" name="Google Shape;34;p2"/>
          <p:cNvCxnSpPr/>
          <p:nvPr/>
        </p:nvCxnSpPr>
        <p:spPr>
          <a:xfrm>
            <a:off x="1463040" y="2715768"/>
            <a:ext cx="7498080" cy="0"/>
          </a:xfrm>
          <a:prstGeom prst="straightConnector1">
            <a:avLst/>
          </a:prstGeom>
          <a:noFill/>
          <a:ln cap="flat" cmpd="sng" w="12700">
            <a:solidFill>
              <a:srgbClr val="E4E7E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5" name="Google Shape;35;p2"/>
          <p:cNvSpPr txBox="1"/>
          <p:nvPr/>
        </p:nvSpPr>
        <p:spPr>
          <a:xfrm>
            <a:off x="640080" y="2807208"/>
            <a:ext cx="73152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0D19A"/>
              </a:buClr>
              <a:buSzPts val="2600"/>
              <a:buFont typeface="Cambria"/>
              <a:buNone/>
            </a:pPr>
            <a:r>
              <a:rPr b="1" i="0" lang="en-US" sz="2600" u="none" cap="none" strike="noStrike">
                <a:solidFill>
                  <a:srgbClr val="F0D19A"/>
                </a:solidFill>
                <a:latin typeface="Cambria"/>
                <a:ea typeface="Cambria"/>
                <a:cs typeface="Cambria"/>
                <a:sym typeface="Cambria"/>
              </a:rPr>
              <a:t>02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2"/>
          <p:cNvSpPr txBox="1"/>
          <p:nvPr/>
        </p:nvSpPr>
        <p:spPr>
          <a:xfrm>
            <a:off x="1463040" y="2807208"/>
            <a:ext cx="56692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101828"/>
                </a:solidFill>
                <a:latin typeface="Calibri"/>
                <a:ea typeface="Calibri"/>
                <a:cs typeface="Calibri"/>
                <a:sym typeface="Calibri"/>
              </a:rPr>
              <a:t>How the partnership works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2"/>
          <p:cNvSpPr txBox="1"/>
          <p:nvPr/>
        </p:nvSpPr>
        <p:spPr>
          <a:xfrm>
            <a:off x="1463040" y="3191256"/>
            <a:ext cx="6858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Refer, EasyShiksha delivers, everyone gets paid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8" name="Google Shape;38;p2"/>
          <p:cNvCxnSpPr/>
          <p:nvPr/>
        </p:nvCxnSpPr>
        <p:spPr>
          <a:xfrm>
            <a:off x="1463040" y="3648456"/>
            <a:ext cx="7498080" cy="0"/>
          </a:xfrm>
          <a:prstGeom prst="straightConnector1">
            <a:avLst/>
          </a:prstGeom>
          <a:noFill/>
          <a:ln cap="flat" cmpd="sng" w="12700">
            <a:solidFill>
              <a:srgbClr val="E4E7E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2"/>
          <p:cNvSpPr txBox="1"/>
          <p:nvPr/>
        </p:nvSpPr>
        <p:spPr>
          <a:xfrm>
            <a:off x="640080" y="3739896"/>
            <a:ext cx="73152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0D19A"/>
              </a:buClr>
              <a:buSzPts val="2600"/>
              <a:buFont typeface="Cambria"/>
              <a:buNone/>
            </a:pPr>
            <a:r>
              <a:rPr b="1" i="0" lang="en-US" sz="2600" u="none" cap="none" strike="noStrike">
                <a:solidFill>
                  <a:srgbClr val="F0D19A"/>
                </a:solidFill>
                <a:latin typeface="Cambria"/>
                <a:ea typeface="Cambria"/>
                <a:cs typeface="Cambria"/>
                <a:sym typeface="Cambria"/>
              </a:rPr>
              <a:t>03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2"/>
          <p:cNvSpPr txBox="1"/>
          <p:nvPr/>
        </p:nvSpPr>
        <p:spPr>
          <a:xfrm>
            <a:off x="1463040" y="3739896"/>
            <a:ext cx="56692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101828"/>
                </a:solidFill>
                <a:latin typeface="Calibri"/>
                <a:ea typeface="Calibri"/>
                <a:cs typeface="Calibri"/>
                <a:sym typeface="Calibri"/>
              </a:rPr>
              <a:t>Talking to students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2"/>
          <p:cNvSpPr txBox="1"/>
          <p:nvPr/>
        </p:nvSpPr>
        <p:spPr>
          <a:xfrm>
            <a:off x="1463040" y="4123944"/>
            <a:ext cx="6858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What to say — and what not to say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2" name="Google Shape;42;p2"/>
          <p:cNvCxnSpPr/>
          <p:nvPr/>
        </p:nvCxnSpPr>
        <p:spPr>
          <a:xfrm>
            <a:off x="1463040" y="4581144"/>
            <a:ext cx="7498080" cy="0"/>
          </a:xfrm>
          <a:prstGeom prst="straightConnector1">
            <a:avLst/>
          </a:prstGeom>
          <a:noFill/>
          <a:ln cap="flat" cmpd="sng" w="12700">
            <a:solidFill>
              <a:srgbClr val="E4E7E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3" name="Google Shape;43;p2"/>
          <p:cNvSpPr txBox="1"/>
          <p:nvPr/>
        </p:nvSpPr>
        <p:spPr>
          <a:xfrm>
            <a:off x="640080" y="4672584"/>
            <a:ext cx="73152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0D19A"/>
              </a:buClr>
              <a:buSzPts val="2600"/>
              <a:buFont typeface="Cambria"/>
              <a:buNone/>
            </a:pPr>
            <a:r>
              <a:rPr b="1" i="0" lang="en-US" sz="2600" u="none" cap="none" strike="noStrike">
                <a:solidFill>
                  <a:srgbClr val="F0D19A"/>
                </a:solidFill>
                <a:latin typeface="Cambria"/>
                <a:ea typeface="Cambria"/>
                <a:cs typeface="Cambria"/>
                <a:sym typeface="Cambria"/>
              </a:rPr>
              <a:t>04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2"/>
          <p:cNvSpPr txBox="1"/>
          <p:nvPr/>
        </p:nvSpPr>
        <p:spPr>
          <a:xfrm>
            <a:off x="1463040" y="4672584"/>
            <a:ext cx="56692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101828"/>
                </a:solidFill>
                <a:latin typeface="Calibri"/>
                <a:ea typeface="Calibri"/>
                <a:cs typeface="Calibri"/>
                <a:sym typeface="Calibri"/>
              </a:rPr>
              <a:t>Commission &amp; payouts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2"/>
          <p:cNvSpPr txBox="1"/>
          <p:nvPr/>
        </p:nvSpPr>
        <p:spPr>
          <a:xfrm>
            <a:off x="1463040" y="5056632"/>
            <a:ext cx="6858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How it's calculated, and when it lands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6" name="Google Shape;46;p2"/>
          <p:cNvCxnSpPr/>
          <p:nvPr/>
        </p:nvCxnSpPr>
        <p:spPr>
          <a:xfrm>
            <a:off x="1463040" y="5513832"/>
            <a:ext cx="7498080" cy="0"/>
          </a:xfrm>
          <a:prstGeom prst="straightConnector1">
            <a:avLst/>
          </a:prstGeom>
          <a:noFill/>
          <a:ln cap="flat" cmpd="sng" w="12700">
            <a:solidFill>
              <a:srgbClr val="E4E7E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7" name="Google Shape;47;p2"/>
          <p:cNvSpPr txBox="1"/>
          <p:nvPr/>
        </p:nvSpPr>
        <p:spPr>
          <a:xfrm>
            <a:off x="640080" y="5605272"/>
            <a:ext cx="73152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0D19A"/>
              </a:buClr>
              <a:buSzPts val="2600"/>
              <a:buFont typeface="Cambria"/>
              <a:buNone/>
            </a:pPr>
            <a:r>
              <a:rPr b="1" i="0" lang="en-US" sz="2600" u="none" cap="none" strike="noStrike">
                <a:solidFill>
                  <a:srgbClr val="F0D19A"/>
                </a:solidFill>
                <a:latin typeface="Cambria"/>
                <a:ea typeface="Cambria"/>
                <a:cs typeface="Cambria"/>
                <a:sym typeface="Cambria"/>
              </a:rPr>
              <a:t>05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2"/>
          <p:cNvSpPr txBox="1"/>
          <p:nvPr/>
        </p:nvSpPr>
        <p:spPr>
          <a:xfrm>
            <a:off x="1463040" y="5605272"/>
            <a:ext cx="56692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101828"/>
                </a:solidFill>
                <a:latin typeface="Calibri"/>
                <a:ea typeface="Calibri"/>
                <a:cs typeface="Calibri"/>
                <a:sym typeface="Calibri"/>
              </a:rPr>
              <a:t>Resources &amp; next steps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2"/>
          <p:cNvSpPr txBox="1"/>
          <p:nvPr/>
        </p:nvSpPr>
        <p:spPr>
          <a:xfrm>
            <a:off x="1463040" y="5989320"/>
            <a:ext cx="6858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Where to find materials, who owns what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2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EasyShiksha Partner Program — Internal Briefing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2"/>
          <p:cNvSpPr txBox="1"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"/>
          <p:cNvSpPr txBox="1"/>
          <p:nvPr/>
        </p:nvSpPr>
        <p:spPr>
          <a:xfrm>
            <a:off x="640080" y="50292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14E00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E14E00"/>
                </a:solidFill>
                <a:latin typeface="Calibri"/>
                <a:ea typeface="Calibri"/>
                <a:cs typeface="Calibri"/>
                <a:sym typeface="Calibri"/>
              </a:rPr>
              <a:t>01 · WHY WE'RE DOING THIS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3"/>
          <p:cNvSpPr txBox="1"/>
          <p:nvPr/>
        </p:nvSpPr>
        <p:spPr>
          <a:xfrm>
            <a:off x="640080" y="822960"/>
            <a:ext cx="73152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3000"/>
              <a:buFont typeface="Cambria"/>
              <a:buNone/>
            </a:pPr>
            <a:r>
              <a:rPr b="1" i="0" lang="en-US" sz="3000" u="none" cap="none" strike="noStrike">
                <a:solidFill>
                  <a:srgbClr val="101828"/>
                </a:solidFill>
                <a:latin typeface="Cambria"/>
                <a:ea typeface="Cambria"/>
                <a:cs typeface="Cambria"/>
                <a:sym typeface="Cambria"/>
              </a:rPr>
              <a:t>What is EasyShiksha?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3"/>
          <p:cNvSpPr txBox="1"/>
          <p:nvPr/>
        </p:nvSpPr>
        <p:spPr>
          <a:xfrm>
            <a:off x="640080" y="1417320"/>
            <a:ext cx="65836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An online education platform our students can access through this partnership — no separate signup needed beyond what we set up together.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3"/>
          <p:cNvSpPr/>
          <p:nvPr/>
        </p:nvSpPr>
        <p:spPr>
          <a:xfrm>
            <a:off x="640080" y="2377440"/>
            <a:ext cx="3383280" cy="1737360"/>
          </a:xfrm>
          <a:prstGeom prst="roundRect">
            <a:avLst>
              <a:gd fmla="val 4211" name="adj"/>
            </a:avLst>
          </a:prstGeom>
          <a:solidFill>
            <a:srgbClr val="F9FAFB"/>
          </a:solidFill>
          <a:ln cap="flat" cmpd="sng" w="12700">
            <a:solidFill>
              <a:srgbClr val="E4E7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3"/>
          <p:cNvSpPr txBox="1"/>
          <p:nvPr/>
        </p:nvSpPr>
        <p:spPr>
          <a:xfrm>
            <a:off x="868680" y="2560320"/>
            <a:ext cx="292608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14E00"/>
              </a:buClr>
              <a:buSzPts val="2400"/>
              <a:buFont typeface="Cambria"/>
              <a:buNone/>
            </a:pPr>
            <a:r>
              <a:rPr b="1" i="0" lang="en-US" sz="2400" u="none" cap="none" strike="noStrike">
                <a:solidFill>
                  <a:srgbClr val="E14E00"/>
                </a:solidFill>
                <a:latin typeface="Cambria"/>
                <a:ea typeface="Cambria"/>
                <a:cs typeface="Cambria"/>
                <a:sym typeface="Cambria"/>
              </a:rPr>
              <a:t>1,500+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3"/>
          <p:cNvSpPr txBox="1"/>
          <p:nvPr/>
        </p:nvSpPr>
        <p:spPr>
          <a:xfrm>
            <a:off x="868680" y="3429000"/>
            <a:ext cx="29260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Courses &amp; certifications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3"/>
          <p:cNvSpPr/>
          <p:nvPr/>
        </p:nvSpPr>
        <p:spPr>
          <a:xfrm>
            <a:off x="4251960" y="2377440"/>
            <a:ext cx="3383280" cy="1737360"/>
          </a:xfrm>
          <a:prstGeom prst="roundRect">
            <a:avLst>
              <a:gd fmla="val 4211" name="adj"/>
            </a:avLst>
          </a:prstGeom>
          <a:solidFill>
            <a:srgbClr val="F9FAFB"/>
          </a:solidFill>
          <a:ln cap="flat" cmpd="sng" w="12700">
            <a:solidFill>
              <a:srgbClr val="E4E7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3"/>
          <p:cNvSpPr txBox="1"/>
          <p:nvPr/>
        </p:nvSpPr>
        <p:spPr>
          <a:xfrm>
            <a:off x="4480560" y="2560320"/>
            <a:ext cx="292608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14E00"/>
              </a:buClr>
              <a:buSzPts val="2400"/>
              <a:buFont typeface="Cambria"/>
              <a:buNone/>
            </a:pPr>
            <a:r>
              <a:rPr b="1" i="0" lang="en-US" sz="2400" u="none" cap="none" strike="noStrike">
                <a:solidFill>
                  <a:srgbClr val="E14E00"/>
                </a:solidFill>
                <a:latin typeface="Cambria"/>
                <a:ea typeface="Cambria"/>
                <a:cs typeface="Cambria"/>
                <a:sym typeface="Cambria"/>
              </a:rPr>
              <a:t>Online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3"/>
          <p:cNvSpPr txBox="1"/>
          <p:nvPr/>
        </p:nvSpPr>
        <p:spPr>
          <a:xfrm>
            <a:off x="4480560" y="3429000"/>
            <a:ext cx="29260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Internship programs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3"/>
          <p:cNvSpPr/>
          <p:nvPr/>
        </p:nvSpPr>
        <p:spPr>
          <a:xfrm>
            <a:off x="7863840" y="2377440"/>
            <a:ext cx="3383280" cy="1737360"/>
          </a:xfrm>
          <a:prstGeom prst="roundRect">
            <a:avLst>
              <a:gd fmla="val 4211" name="adj"/>
            </a:avLst>
          </a:prstGeom>
          <a:solidFill>
            <a:srgbClr val="F9FAFB"/>
          </a:solidFill>
          <a:ln cap="flat" cmpd="sng" w="12700">
            <a:solidFill>
              <a:srgbClr val="E4E7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3"/>
          <p:cNvSpPr txBox="1"/>
          <p:nvPr/>
        </p:nvSpPr>
        <p:spPr>
          <a:xfrm>
            <a:off x="8092440" y="2560320"/>
            <a:ext cx="292608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14E00"/>
              </a:buClr>
              <a:buSzPts val="2400"/>
              <a:buFont typeface="Cambria"/>
              <a:buNone/>
            </a:pPr>
            <a:r>
              <a:rPr b="1" i="0" lang="en-US" sz="2400" u="none" cap="none" strike="noStrike">
                <a:solidFill>
                  <a:srgbClr val="E14E00"/>
                </a:solidFill>
                <a:latin typeface="Cambria"/>
                <a:ea typeface="Cambria"/>
                <a:cs typeface="Cambria"/>
                <a:sym typeface="Cambria"/>
              </a:rPr>
              <a:t>Partner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14E00"/>
              </a:buClr>
              <a:buSzPts val="2400"/>
              <a:buFont typeface="Cambria"/>
              <a:buNone/>
            </a:pPr>
            <a:r>
              <a:rPr b="1" i="0" lang="en-US" sz="2400" u="none" cap="none" strike="noStrike">
                <a:solidFill>
                  <a:srgbClr val="E14E00"/>
                </a:solidFill>
                <a:latin typeface="Cambria"/>
                <a:ea typeface="Cambria"/>
                <a:cs typeface="Cambria"/>
                <a:sym typeface="Cambria"/>
              </a:rPr>
              <a:t>Universities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3"/>
          <p:cNvSpPr txBox="1"/>
          <p:nvPr/>
        </p:nvSpPr>
        <p:spPr>
          <a:xfrm>
            <a:off x="8092440" y="3429000"/>
            <a:ext cx="29260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Certification tie-ups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3"/>
          <p:cNvSpPr/>
          <p:nvPr/>
        </p:nvSpPr>
        <p:spPr>
          <a:xfrm>
            <a:off x="640080" y="4434840"/>
            <a:ext cx="10881360" cy="1371600"/>
          </a:xfrm>
          <a:prstGeom prst="roundRect">
            <a:avLst>
              <a:gd fmla="val 5333" name="adj"/>
            </a:avLst>
          </a:prstGeom>
          <a:solidFill>
            <a:srgbClr val="10182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3"/>
          <p:cNvSpPr txBox="1"/>
          <p:nvPr/>
        </p:nvSpPr>
        <p:spPr>
          <a:xfrm>
            <a:off x="1005840" y="4709160"/>
            <a:ext cx="1014984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libri"/>
              <a:buNone/>
            </a:pPr>
            <a:r>
              <a:rPr b="0" i="1" lang="en-US" sz="15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Our students get certification and internship options beyond exam prep — without our team building or maintaining anything.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3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EasyShiksha Partner Program — Internal Briefing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3"/>
          <p:cNvSpPr txBox="1"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"/>
          <p:cNvSpPr txBox="1"/>
          <p:nvPr/>
        </p:nvSpPr>
        <p:spPr>
          <a:xfrm>
            <a:off x="640080" y="50292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14E00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E14E00"/>
                </a:solidFill>
                <a:latin typeface="Calibri"/>
                <a:ea typeface="Calibri"/>
                <a:cs typeface="Calibri"/>
                <a:sym typeface="Calibri"/>
              </a:rPr>
              <a:t>01 · WHY WE'RE DOING THIS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4"/>
          <p:cNvSpPr txBox="1"/>
          <p:nvPr/>
        </p:nvSpPr>
        <p:spPr>
          <a:xfrm>
            <a:off x="640080" y="822960"/>
            <a:ext cx="73152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3000"/>
              <a:buFont typeface="Cambria"/>
              <a:buNone/>
            </a:pPr>
            <a:r>
              <a:rPr b="1" i="0" lang="en-US" sz="3000" u="none" cap="none" strike="noStrike">
                <a:solidFill>
                  <a:srgbClr val="101828"/>
                </a:solidFill>
                <a:latin typeface="Cambria"/>
                <a:ea typeface="Cambria"/>
                <a:cs typeface="Cambria"/>
                <a:sym typeface="Cambria"/>
              </a:rPr>
              <a:t>What we get out of it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4"/>
          <p:cNvSpPr/>
          <p:nvPr/>
        </p:nvSpPr>
        <p:spPr>
          <a:xfrm>
            <a:off x="640080" y="1600200"/>
            <a:ext cx="502920" cy="502920"/>
          </a:xfrm>
          <a:prstGeom prst="ellipse">
            <a:avLst/>
          </a:prstGeom>
          <a:solidFill>
            <a:srgbClr val="FFF1E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4"/>
          <p:cNvSpPr txBox="1"/>
          <p:nvPr/>
        </p:nvSpPr>
        <p:spPr>
          <a:xfrm>
            <a:off x="640080" y="160020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14E00"/>
              </a:buClr>
              <a:buSzPts val="1800"/>
              <a:buFont typeface="Calibri"/>
              <a:buNone/>
            </a:pPr>
            <a:r>
              <a:rPr b="1" i="0" lang="en-US" sz="1800" u="none" cap="none" strike="noStrike">
                <a:solidFill>
                  <a:srgbClr val="E14E00"/>
                </a:solidFill>
                <a:latin typeface="Calibri"/>
                <a:ea typeface="Calibri"/>
                <a:cs typeface="Calibri"/>
                <a:sym typeface="Calibri"/>
              </a:rPr>
              <a:t>$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4"/>
          <p:cNvSpPr txBox="1"/>
          <p:nvPr/>
        </p:nvSpPr>
        <p:spPr>
          <a:xfrm>
            <a:off x="1371600" y="1554480"/>
            <a:ext cx="9601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101828"/>
                </a:solidFill>
                <a:latin typeface="Calibri"/>
                <a:ea typeface="Calibri"/>
                <a:cs typeface="Calibri"/>
                <a:sym typeface="Calibri"/>
              </a:rPr>
              <a:t>A new revenue line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4"/>
          <p:cNvSpPr txBox="1"/>
          <p:nvPr/>
        </p:nvSpPr>
        <p:spPr>
          <a:xfrm>
            <a:off x="1371600" y="1947672"/>
            <a:ext cx="97840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Referral commission on every student who enrolls — with no extra staffing or delivery work on our side.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4"/>
          <p:cNvSpPr/>
          <p:nvPr/>
        </p:nvSpPr>
        <p:spPr>
          <a:xfrm>
            <a:off x="640080" y="2743200"/>
            <a:ext cx="502920" cy="502920"/>
          </a:xfrm>
          <a:prstGeom prst="ellipse">
            <a:avLst/>
          </a:prstGeom>
          <a:solidFill>
            <a:srgbClr val="FFF1E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4"/>
          <p:cNvSpPr txBox="1"/>
          <p:nvPr/>
        </p:nvSpPr>
        <p:spPr>
          <a:xfrm>
            <a:off x="640080" y="274320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14E00"/>
              </a:buClr>
              <a:buSzPts val="1800"/>
              <a:buFont typeface="Calibri"/>
              <a:buNone/>
            </a:pPr>
            <a:r>
              <a:rPr b="1" i="0" lang="en-US" sz="1800" u="none" cap="none" strike="noStrike">
                <a:solidFill>
                  <a:srgbClr val="E14E00"/>
                </a:solidFill>
                <a:latin typeface="Calibri"/>
                <a:ea typeface="Calibri"/>
                <a:cs typeface="Calibri"/>
                <a:sym typeface="Calibri"/>
              </a:rPr>
              <a:t>✓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4"/>
          <p:cNvSpPr txBox="1"/>
          <p:nvPr/>
        </p:nvSpPr>
        <p:spPr>
          <a:xfrm>
            <a:off x="1371600" y="2697480"/>
            <a:ext cx="9601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101828"/>
                </a:solidFill>
                <a:latin typeface="Calibri"/>
                <a:ea typeface="Calibri"/>
                <a:cs typeface="Calibri"/>
                <a:sym typeface="Calibri"/>
              </a:rPr>
              <a:t>A better answer for students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4"/>
          <p:cNvSpPr txBox="1"/>
          <p:nvPr/>
        </p:nvSpPr>
        <p:spPr>
          <a:xfrm>
            <a:off x="1371600" y="3090672"/>
            <a:ext cx="97840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Something concrete to offer students who ask about certifications, internships or upskilling beyond our own programs.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4"/>
          <p:cNvSpPr/>
          <p:nvPr/>
        </p:nvSpPr>
        <p:spPr>
          <a:xfrm>
            <a:off x="640080" y="3886200"/>
            <a:ext cx="502920" cy="502920"/>
          </a:xfrm>
          <a:prstGeom prst="ellipse">
            <a:avLst/>
          </a:prstGeom>
          <a:solidFill>
            <a:srgbClr val="FFF1E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4"/>
          <p:cNvSpPr txBox="1"/>
          <p:nvPr/>
        </p:nvSpPr>
        <p:spPr>
          <a:xfrm>
            <a:off x="640080" y="388620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14E00"/>
              </a:buClr>
              <a:buSzPts val="1800"/>
              <a:buFont typeface="Calibri"/>
              <a:buNone/>
            </a:pPr>
            <a:r>
              <a:rPr b="1" i="0" lang="en-US" sz="1800" u="none" cap="none" strike="noStrike">
                <a:solidFill>
                  <a:srgbClr val="E14E00"/>
                </a:solidFill>
                <a:latin typeface="Calibri"/>
                <a:ea typeface="Calibri"/>
                <a:cs typeface="Calibri"/>
                <a:sym typeface="Calibri"/>
              </a:rPr>
              <a:t>↻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4"/>
          <p:cNvSpPr txBox="1"/>
          <p:nvPr/>
        </p:nvSpPr>
        <p:spPr>
          <a:xfrm>
            <a:off x="1371600" y="3840480"/>
            <a:ext cx="9601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101828"/>
                </a:solidFill>
                <a:latin typeface="Calibri"/>
                <a:ea typeface="Calibri"/>
                <a:cs typeface="Calibri"/>
                <a:sym typeface="Calibri"/>
              </a:rPr>
              <a:t>Earnings that compound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4"/>
          <p:cNvSpPr txBox="1"/>
          <p:nvPr/>
        </p:nvSpPr>
        <p:spPr>
          <a:xfrm>
            <a:off x="1371600" y="4233672"/>
            <a:ext cx="97840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Once a student is linked to our account, every future purchase they make also pays us — not just their first.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4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EasyShiksha Partner Program — Internal Briefing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4"/>
          <p:cNvSpPr txBox="1"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"/>
          <p:cNvSpPr txBox="1"/>
          <p:nvPr/>
        </p:nvSpPr>
        <p:spPr>
          <a:xfrm>
            <a:off x="640080" y="50292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14E00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E14E00"/>
                </a:solidFill>
                <a:latin typeface="Calibri"/>
                <a:ea typeface="Calibri"/>
                <a:cs typeface="Calibri"/>
                <a:sym typeface="Calibri"/>
              </a:rPr>
              <a:t>02 · HOW THE PARTNERSHIP WORKS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5"/>
          <p:cNvSpPr txBox="1"/>
          <p:nvPr/>
        </p:nvSpPr>
        <p:spPr>
          <a:xfrm>
            <a:off x="640080" y="822960"/>
            <a:ext cx="82296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3000"/>
              <a:buFont typeface="Cambria"/>
              <a:buNone/>
            </a:pPr>
            <a:r>
              <a:rPr b="1" i="0" lang="en-US" sz="3000" u="none" cap="none" strike="noStrike">
                <a:solidFill>
                  <a:srgbClr val="101828"/>
                </a:solidFill>
                <a:latin typeface="Cambria"/>
                <a:ea typeface="Cambria"/>
                <a:cs typeface="Cambria"/>
                <a:sym typeface="Cambria"/>
              </a:rPr>
              <a:t>Three steps, start to finish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5"/>
          <p:cNvSpPr/>
          <p:nvPr/>
        </p:nvSpPr>
        <p:spPr>
          <a:xfrm>
            <a:off x="640080" y="1920240"/>
            <a:ext cx="3429000" cy="3017520"/>
          </a:xfrm>
          <a:prstGeom prst="roundRect">
            <a:avLst>
              <a:gd fmla="val 3030" name="adj"/>
            </a:avLst>
          </a:prstGeom>
          <a:solidFill>
            <a:srgbClr val="F9FAFB"/>
          </a:solidFill>
          <a:ln cap="flat" cmpd="sng" w="12700">
            <a:solidFill>
              <a:srgbClr val="E4E7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5"/>
          <p:cNvSpPr/>
          <p:nvPr/>
        </p:nvSpPr>
        <p:spPr>
          <a:xfrm>
            <a:off x="960120" y="2240280"/>
            <a:ext cx="548640" cy="548640"/>
          </a:xfrm>
          <a:prstGeom prst="ellipse">
            <a:avLst/>
          </a:prstGeom>
          <a:solidFill>
            <a:srgbClr val="10182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5"/>
          <p:cNvSpPr txBox="1"/>
          <p:nvPr/>
        </p:nvSpPr>
        <p:spPr>
          <a:xfrm>
            <a:off x="960120" y="224028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libri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5"/>
          <p:cNvSpPr txBox="1"/>
          <p:nvPr/>
        </p:nvSpPr>
        <p:spPr>
          <a:xfrm>
            <a:off x="960120" y="2971800"/>
            <a:ext cx="28346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101828"/>
                </a:solidFill>
                <a:latin typeface="Calibri"/>
                <a:ea typeface="Calibri"/>
                <a:cs typeface="Calibri"/>
                <a:sym typeface="Calibri"/>
              </a:rPr>
              <a:t>We refer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5"/>
          <p:cNvSpPr txBox="1"/>
          <p:nvPr/>
        </p:nvSpPr>
        <p:spPr>
          <a:xfrm>
            <a:off x="960120" y="3456432"/>
            <a:ext cx="283464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Share our referral link or code with interested students — through counselling, email, or our own channels.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5"/>
          <p:cNvSpPr txBox="1"/>
          <p:nvPr/>
        </p:nvSpPr>
        <p:spPr>
          <a:xfrm>
            <a:off x="4096512" y="3200400"/>
            <a:ext cx="4114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6A1A"/>
              </a:buClr>
              <a:buSzPts val="2600"/>
              <a:buFont typeface="Calibri"/>
              <a:buNone/>
            </a:pPr>
            <a:r>
              <a:rPr b="0" i="0" lang="en-US" sz="2600" u="none" cap="none" strike="noStrike">
                <a:solidFill>
                  <a:srgbClr val="FF6A1A"/>
                </a:solidFill>
                <a:latin typeface="Calibri"/>
                <a:ea typeface="Calibri"/>
                <a:cs typeface="Calibri"/>
                <a:sym typeface="Calibri"/>
              </a:rPr>
              <a:t>→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5"/>
          <p:cNvSpPr/>
          <p:nvPr/>
        </p:nvSpPr>
        <p:spPr>
          <a:xfrm>
            <a:off x="4498848" y="1920240"/>
            <a:ext cx="3429000" cy="3017520"/>
          </a:xfrm>
          <a:prstGeom prst="roundRect">
            <a:avLst>
              <a:gd fmla="val 3030" name="adj"/>
            </a:avLst>
          </a:prstGeom>
          <a:solidFill>
            <a:srgbClr val="F9FAFB"/>
          </a:solidFill>
          <a:ln cap="flat" cmpd="sng" w="12700">
            <a:solidFill>
              <a:srgbClr val="E4E7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5"/>
          <p:cNvSpPr/>
          <p:nvPr/>
        </p:nvSpPr>
        <p:spPr>
          <a:xfrm>
            <a:off x="4818888" y="2240280"/>
            <a:ext cx="548640" cy="548640"/>
          </a:xfrm>
          <a:prstGeom prst="ellipse">
            <a:avLst/>
          </a:prstGeom>
          <a:solidFill>
            <a:srgbClr val="10182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5"/>
          <p:cNvSpPr txBox="1"/>
          <p:nvPr/>
        </p:nvSpPr>
        <p:spPr>
          <a:xfrm>
            <a:off x="4818888" y="224028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libri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5"/>
          <p:cNvSpPr txBox="1"/>
          <p:nvPr/>
        </p:nvSpPr>
        <p:spPr>
          <a:xfrm>
            <a:off x="4818888" y="2971800"/>
            <a:ext cx="28346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101828"/>
                </a:solidFill>
                <a:latin typeface="Calibri"/>
                <a:ea typeface="Calibri"/>
                <a:cs typeface="Calibri"/>
                <a:sym typeface="Calibri"/>
              </a:rPr>
              <a:t>EasyShiksha delivers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5"/>
          <p:cNvSpPr txBox="1"/>
          <p:nvPr/>
        </p:nvSpPr>
        <p:spPr>
          <a:xfrm>
            <a:off x="4818888" y="3456432"/>
            <a:ext cx="283464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Course content, LMS access, assessments, certification, student support — entirely their responsibility, not ours.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5"/>
          <p:cNvSpPr txBox="1"/>
          <p:nvPr/>
        </p:nvSpPr>
        <p:spPr>
          <a:xfrm>
            <a:off x="7955280" y="3200400"/>
            <a:ext cx="4114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6A1A"/>
              </a:buClr>
              <a:buSzPts val="2600"/>
              <a:buFont typeface="Calibri"/>
              <a:buNone/>
            </a:pPr>
            <a:r>
              <a:rPr b="0" i="0" lang="en-US" sz="2600" u="none" cap="none" strike="noStrike">
                <a:solidFill>
                  <a:srgbClr val="FF6A1A"/>
                </a:solidFill>
                <a:latin typeface="Calibri"/>
                <a:ea typeface="Calibri"/>
                <a:cs typeface="Calibri"/>
                <a:sym typeface="Calibri"/>
              </a:rPr>
              <a:t>→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5"/>
          <p:cNvSpPr/>
          <p:nvPr/>
        </p:nvSpPr>
        <p:spPr>
          <a:xfrm>
            <a:off x="8357616" y="1920240"/>
            <a:ext cx="3429000" cy="3017520"/>
          </a:xfrm>
          <a:prstGeom prst="roundRect">
            <a:avLst>
              <a:gd fmla="val 3030" name="adj"/>
            </a:avLst>
          </a:prstGeom>
          <a:solidFill>
            <a:srgbClr val="F9FAFB"/>
          </a:solidFill>
          <a:ln cap="flat" cmpd="sng" w="12700">
            <a:solidFill>
              <a:srgbClr val="E4E7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5"/>
          <p:cNvSpPr/>
          <p:nvPr/>
        </p:nvSpPr>
        <p:spPr>
          <a:xfrm>
            <a:off x="8677656" y="2240280"/>
            <a:ext cx="548640" cy="548640"/>
          </a:xfrm>
          <a:prstGeom prst="ellipse">
            <a:avLst/>
          </a:prstGeom>
          <a:solidFill>
            <a:srgbClr val="10182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5"/>
          <p:cNvSpPr txBox="1"/>
          <p:nvPr/>
        </p:nvSpPr>
        <p:spPr>
          <a:xfrm>
            <a:off x="8677656" y="224028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libri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8677656" y="2971800"/>
            <a:ext cx="28346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101828"/>
                </a:solidFill>
                <a:latin typeface="Calibri"/>
                <a:ea typeface="Calibri"/>
                <a:cs typeface="Calibri"/>
                <a:sym typeface="Calibri"/>
              </a:rPr>
              <a:t>We get paid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8677656" y="3456432"/>
            <a:ext cx="283464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Once a referred student enrolls and pays, commission is tracked automatically and settled monthly.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5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EasyShiksha Partner Program — Internal Briefing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5"/>
          <p:cNvSpPr txBox="1"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"/>
          <p:cNvSpPr txBox="1"/>
          <p:nvPr/>
        </p:nvSpPr>
        <p:spPr>
          <a:xfrm>
            <a:off x="640080" y="50292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14E00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E14E00"/>
                </a:solidFill>
                <a:latin typeface="Calibri"/>
                <a:ea typeface="Calibri"/>
                <a:cs typeface="Calibri"/>
                <a:sym typeface="Calibri"/>
              </a:rPr>
              <a:t>02 · HOW THE PARTNERSHIP WORKS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6"/>
          <p:cNvSpPr txBox="1"/>
          <p:nvPr/>
        </p:nvSpPr>
        <p:spPr>
          <a:xfrm>
            <a:off x="640080" y="822960"/>
            <a:ext cx="82296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3000"/>
              <a:buFont typeface="Cambria"/>
              <a:buNone/>
            </a:pPr>
            <a:r>
              <a:rPr b="1" i="0" lang="en-US" sz="3000" u="none" cap="none" strike="noStrike">
                <a:solidFill>
                  <a:srgbClr val="101828"/>
                </a:solidFill>
                <a:latin typeface="Cambria"/>
                <a:ea typeface="Cambria"/>
                <a:cs typeface="Cambria"/>
                <a:sym typeface="Cambria"/>
              </a:rPr>
              <a:t>Who's responsible for what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6"/>
          <p:cNvSpPr/>
          <p:nvPr/>
        </p:nvSpPr>
        <p:spPr>
          <a:xfrm>
            <a:off x="640080" y="1737360"/>
            <a:ext cx="5257800" cy="4206240"/>
          </a:xfrm>
          <a:prstGeom prst="roundRect">
            <a:avLst>
              <a:gd fmla="val 2174" name="adj"/>
            </a:avLst>
          </a:prstGeom>
          <a:solidFill>
            <a:srgbClr val="FFFFFF"/>
          </a:solidFill>
          <a:ln cap="flat" cmpd="sng" w="19050">
            <a:solidFill>
              <a:srgbClr val="FF6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6"/>
          <p:cNvSpPr txBox="1"/>
          <p:nvPr/>
        </p:nvSpPr>
        <p:spPr>
          <a:xfrm>
            <a:off x="1005840" y="2011680"/>
            <a:ext cx="27432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14E00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E14E00"/>
                </a:solidFill>
                <a:latin typeface="Calibri"/>
                <a:ea typeface="Calibri"/>
                <a:cs typeface="Calibri"/>
                <a:sym typeface="Calibri"/>
              </a:rPr>
              <a:t>OUR ROLE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6"/>
          <p:cNvSpPr txBox="1"/>
          <p:nvPr/>
        </p:nvSpPr>
        <p:spPr>
          <a:xfrm>
            <a:off x="1005840" y="2331720"/>
            <a:ext cx="43891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2000"/>
              <a:buFont typeface="Cambria"/>
              <a:buNone/>
            </a:pPr>
            <a:r>
              <a:rPr b="1" i="0" lang="en-US" sz="2000" u="none" cap="none" strike="noStrike">
                <a:solidFill>
                  <a:srgbClr val="101828"/>
                </a:solidFill>
                <a:latin typeface="Cambria"/>
                <a:ea typeface="Cambria"/>
                <a:cs typeface="Cambria"/>
                <a:sym typeface="Cambria"/>
              </a:rPr>
              <a:t>Refer &amp; recommend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6"/>
          <p:cNvSpPr txBox="1"/>
          <p:nvPr/>
        </p:nvSpPr>
        <p:spPr>
          <a:xfrm>
            <a:off x="1005840" y="2971800"/>
            <a:ext cx="2743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2B76A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2B76A"/>
                </a:solidFill>
                <a:latin typeface="Calibri"/>
                <a:ea typeface="Calibri"/>
                <a:cs typeface="Calibri"/>
                <a:sym typeface="Calibri"/>
              </a:rPr>
              <a:t>✓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6"/>
          <p:cNvSpPr txBox="1"/>
          <p:nvPr/>
        </p:nvSpPr>
        <p:spPr>
          <a:xfrm>
            <a:off x="1325880" y="2971800"/>
            <a:ext cx="42976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Share the referral link/code with interested students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6"/>
          <p:cNvSpPr txBox="1"/>
          <p:nvPr/>
        </p:nvSpPr>
        <p:spPr>
          <a:xfrm>
            <a:off x="1005840" y="3630168"/>
            <a:ext cx="2743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2B76A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2B76A"/>
                </a:solidFill>
                <a:latin typeface="Calibri"/>
                <a:ea typeface="Calibri"/>
                <a:cs typeface="Calibri"/>
                <a:sym typeface="Calibri"/>
              </a:rPr>
              <a:t>✓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6"/>
          <p:cNvSpPr txBox="1"/>
          <p:nvPr/>
        </p:nvSpPr>
        <p:spPr>
          <a:xfrm>
            <a:off x="1325880" y="3630168"/>
            <a:ext cx="42976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Point students to EasyShiksha when they ask about certifications or internships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6"/>
          <p:cNvSpPr txBox="1"/>
          <p:nvPr/>
        </p:nvSpPr>
        <p:spPr>
          <a:xfrm>
            <a:off x="1005840" y="4288536"/>
            <a:ext cx="2743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2B76A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2B76A"/>
                </a:solidFill>
                <a:latin typeface="Calibri"/>
                <a:ea typeface="Calibri"/>
                <a:cs typeface="Calibri"/>
                <a:sym typeface="Calibri"/>
              </a:rPr>
              <a:t>✓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6"/>
          <p:cNvSpPr txBox="1"/>
          <p:nvPr/>
        </p:nvSpPr>
        <p:spPr>
          <a:xfrm>
            <a:off x="1325880" y="4288536"/>
            <a:ext cx="42976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Answer basic questions if we want to — not required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6"/>
          <p:cNvSpPr txBox="1"/>
          <p:nvPr/>
        </p:nvSpPr>
        <p:spPr>
          <a:xfrm>
            <a:off x="1005840" y="4946904"/>
            <a:ext cx="2743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2B76A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2B76A"/>
                </a:solidFill>
                <a:latin typeface="Calibri"/>
                <a:ea typeface="Calibri"/>
                <a:cs typeface="Calibri"/>
                <a:sym typeface="Calibri"/>
              </a:rPr>
              <a:t>✓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6"/>
          <p:cNvSpPr txBox="1"/>
          <p:nvPr/>
        </p:nvSpPr>
        <p:spPr>
          <a:xfrm>
            <a:off x="1325880" y="4946904"/>
            <a:ext cx="42976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Use only approved materials to describe programs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6"/>
          <p:cNvSpPr/>
          <p:nvPr/>
        </p:nvSpPr>
        <p:spPr>
          <a:xfrm>
            <a:off x="6263640" y="1737360"/>
            <a:ext cx="5257800" cy="4206240"/>
          </a:xfrm>
          <a:prstGeom prst="roundRect">
            <a:avLst>
              <a:gd fmla="val 2174" name="adj"/>
            </a:avLst>
          </a:prstGeom>
          <a:solidFill>
            <a:srgbClr val="10182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6"/>
          <p:cNvSpPr txBox="1"/>
          <p:nvPr/>
        </p:nvSpPr>
        <p:spPr>
          <a:xfrm>
            <a:off x="6629400" y="2011680"/>
            <a:ext cx="36576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6A1A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6A1A"/>
                </a:solidFill>
                <a:latin typeface="Calibri"/>
                <a:ea typeface="Calibri"/>
                <a:cs typeface="Calibri"/>
                <a:sym typeface="Calibri"/>
              </a:rPr>
              <a:t>EASYSHIKSHA'S ROLE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6"/>
          <p:cNvSpPr txBox="1"/>
          <p:nvPr/>
        </p:nvSpPr>
        <p:spPr>
          <a:xfrm>
            <a:off x="6629400" y="2331720"/>
            <a:ext cx="43891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End-to-end delivery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6"/>
          <p:cNvSpPr txBox="1"/>
          <p:nvPr/>
        </p:nvSpPr>
        <p:spPr>
          <a:xfrm>
            <a:off x="6629400" y="2971800"/>
            <a:ext cx="2743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6A1A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6A1A"/>
                </a:solidFill>
                <a:latin typeface="Calibri"/>
                <a:ea typeface="Calibri"/>
                <a:cs typeface="Calibri"/>
                <a:sym typeface="Calibri"/>
              </a:rPr>
              <a:t>✓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6"/>
          <p:cNvSpPr txBox="1"/>
          <p:nvPr/>
        </p:nvSpPr>
        <p:spPr>
          <a:xfrm>
            <a:off x="6949440" y="2971800"/>
            <a:ext cx="42976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AA4B2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9AA4B2"/>
                </a:solidFill>
                <a:latin typeface="Calibri"/>
                <a:ea typeface="Calibri"/>
                <a:cs typeface="Calibri"/>
                <a:sym typeface="Calibri"/>
              </a:rPr>
              <a:t>Program content, LMS access, and delivery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6"/>
          <p:cNvSpPr txBox="1"/>
          <p:nvPr/>
        </p:nvSpPr>
        <p:spPr>
          <a:xfrm>
            <a:off x="6629400" y="3630168"/>
            <a:ext cx="2743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6A1A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6A1A"/>
                </a:solidFill>
                <a:latin typeface="Calibri"/>
                <a:ea typeface="Calibri"/>
                <a:cs typeface="Calibri"/>
                <a:sym typeface="Calibri"/>
              </a:rPr>
              <a:t>✓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6"/>
          <p:cNvSpPr txBox="1"/>
          <p:nvPr/>
        </p:nvSpPr>
        <p:spPr>
          <a:xfrm>
            <a:off x="6949440" y="3630168"/>
            <a:ext cx="42976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AA4B2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9AA4B2"/>
                </a:solidFill>
                <a:latin typeface="Calibri"/>
                <a:ea typeface="Calibri"/>
                <a:cs typeface="Calibri"/>
                <a:sym typeface="Calibri"/>
              </a:rPr>
              <a:t>Assessments, certification, completion tracking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6"/>
          <p:cNvSpPr txBox="1"/>
          <p:nvPr/>
        </p:nvSpPr>
        <p:spPr>
          <a:xfrm>
            <a:off x="6629400" y="4288536"/>
            <a:ext cx="2743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6A1A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6A1A"/>
                </a:solidFill>
                <a:latin typeface="Calibri"/>
                <a:ea typeface="Calibri"/>
                <a:cs typeface="Calibri"/>
                <a:sym typeface="Calibri"/>
              </a:rPr>
              <a:t>✓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6"/>
          <p:cNvSpPr txBox="1"/>
          <p:nvPr/>
        </p:nvSpPr>
        <p:spPr>
          <a:xfrm>
            <a:off x="6949440" y="4288536"/>
            <a:ext cx="42976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AA4B2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9AA4B2"/>
                </a:solidFill>
                <a:latin typeface="Calibri"/>
                <a:ea typeface="Calibri"/>
                <a:cs typeface="Calibri"/>
                <a:sym typeface="Calibri"/>
              </a:rPr>
              <a:t>Student support, refunds and program administration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6"/>
          <p:cNvSpPr txBox="1"/>
          <p:nvPr/>
        </p:nvSpPr>
        <p:spPr>
          <a:xfrm>
            <a:off x="6629400" y="4946904"/>
            <a:ext cx="2743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6A1A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6A1A"/>
                </a:solidFill>
                <a:latin typeface="Calibri"/>
                <a:ea typeface="Calibri"/>
                <a:cs typeface="Calibri"/>
                <a:sym typeface="Calibri"/>
              </a:rPr>
              <a:t>✓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6"/>
          <p:cNvSpPr txBox="1"/>
          <p:nvPr/>
        </p:nvSpPr>
        <p:spPr>
          <a:xfrm>
            <a:off x="6949440" y="4946904"/>
            <a:ext cx="42976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AA4B2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9AA4B2"/>
                </a:solidFill>
                <a:latin typeface="Calibri"/>
                <a:ea typeface="Calibri"/>
                <a:cs typeface="Calibri"/>
                <a:sym typeface="Calibri"/>
              </a:rPr>
              <a:t>Payment collection and commission settlement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6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EasyShiksha Partner Program — Internal Briefing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6"/>
          <p:cNvSpPr txBox="1"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7"/>
          <p:cNvSpPr txBox="1"/>
          <p:nvPr/>
        </p:nvSpPr>
        <p:spPr>
          <a:xfrm>
            <a:off x="640080" y="50292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14E00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E14E00"/>
                </a:solidFill>
                <a:latin typeface="Calibri"/>
                <a:ea typeface="Calibri"/>
                <a:cs typeface="Calibri"/>
                <a:sym typeface="Calibri"/>
              </a:rPr>
              <a:t>02 · HOW THE PARTNERSHIP WORKS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7"/>
          <p:cNvSpPr txBox="1"/>
          <p:nvPr/>
        </p:nvSpPr>
        <p:spPr>
          <a:xfrm>
            <a:off x="640080" y="822960"/>
            <a:ext cx="82296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3000"/>
              <a:buFont typeface="Cambria"/>
              <a:buNone/>
            </a:pPr>
            <a:r>
              <a:rPr b="1" i="0" lang="en-US" sz="3000" u="none" cap="none" strike="noStrike">
                <a:solidFill>
                  <a:srgbClr val="101828"/>
                </a:solidFill>
                <a:latin typeface="Cambria"/>
                <a:ea typeface="Cambria"/>
                <a:cs typeface="Cambria"/>
                <a:sym typeface="Cambria"/>
              </a:rPr>
              <a:t>Our referral code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7"/>
          <p:cNvSpPr txBox="1"/>
          <p:nvPr/>
        </p:nvSpPr>
        <p:spPr>
          <a:xfrm>
            <a:off x="640080" y="1417320"/>
            <a:ext cx="77724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Every enrollment gets tracked back to us through this code — make sure it's included whenever we talk to a student about EasyShiksha.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7"/>
          <p:cNvSpPr/>
          <p:nvPr/>
        </p:nvSpPr>
        <p:spPr>
          <a:xfrm>
            <a:off x="640080" y="2286000"/>
            <a:ext cx="10881360" cy="1371600"/>
          </a:xfrm>
          <a:prstGeom prst="roundRect">
            <a:avLst>
              <a:gd fmla="val 6667" name="adj"/>
            </a:avLst>
          </a:prstGeom>
          <a:solidFill>
            <a:srgbClr val="10182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7"/>
          <p:cNvSpPr txBox="1"/>
          <p:nvPr/>
        </p:nvSpPr>
        <p:spPr>
          <a:xfrm>
            <a:off x="1005840" y="2514600"/>
            <a:ext cx="3657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AA4B2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9AA4B2"/>
                </a:solidFill>
                <a:latin typeface="Calibri"/>
                <a:ea typeface="Calibri"/>
                <a:cs typeface="Calibri"/>
                <a:sym typeface="Calibri"/>
              </a:rPr>
              <a:t>REFERRAL CODE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7"/>
          <p:cNvSpPr txBox="1"/>
          <p:nvPr/>
        </p:nvSpPr>
        <p:spPr>
          <a:xfrm>
            <a:off x="1005840" y="2788920"/>
            <a:ext cx="54864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6A1A"/>
              </a:buClr>
              <a:buSzPts val="2600"/>
              <a:buFont typeface="Consolas"/>
              <a:buNone/>
            </a:pPr>
            <a:r>
              <a:rPr b="1" lang="en-US" sz="2600">
                <a:solidFill>
                  <a:srgbClr val="FF6A1A"/>
                </a:solidFill>
                <a:latin typeface="Consolas"/>
                <a:ea typeface="Consolas"/>
                <a:cs typeface="Consolas"/>
                <a:sym typeface="Consolas"/>
              </a:rPr>
              <a:t>XX</a:t>
            </a:r>
            <a:r>
              <a:rPr b="1" i="0" lang="en-US" sz="2600" u="none" cap="none" strike="noStrike">
                <a:solidFill>
                  <a:srgbClr val="FF6A1A"/>
                </a:solidFill>
                <a:latin typeface="Consolas"/>
                <a:ea typeface="Consolas"/>
                <a:cs typeface="Consolas"/>
                <a:sym typeface="Consolas"/>
              </a:rPr>
              <a:t>XXXX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7"/>
          <p:cNvSpPr txBox="1"/>
          <p:nvPr/>
        </p:nvSpPr>
        <p:spPr>
          <a:xfrm>
            <a:off x="6858000" y="2971800"/>
            <a:ext cx="42976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AA4B2"/>
              </a:buClr>
              <a:buSzPts val="1150"/>
              <a:buFont typeface="Calibri"/>
              <a:buNone/>
            </a:pPr>
            <a:r>
              <a:rPr b="0" i="1" lang="en-US" sz="1150" u="none" cap="none" strike="noStrike">
                <a:solidFill>
                  <a:srgbClr val="9AA4B2"/>
                </a:solidFill>
                <a:latin typeface="Calibri"/>
                <a:ea typeface="Calibri"/>
                <a:cs typeface="Calibri"/>
                <a:sym typeface="Calibri"/>
              </a:rPr>
              <a:t>Find your exact code and link on the partner dashboard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7"/>
          <p:cNvSpPr/>
          <p:nvPr/>
        </p:nvSpPr>
        <p:spPr>
          <a:xfrm>
            <a:off x="640080" y="4114800"/>
            <a:ext cx="457200" cy="457200"/>
          </a:xfrm>
          <a:prstGeom prst="ellipse">
            <a:avLst/>
          </a:prstGeom>
          <a:solidFill>
            <a:srgbClr val="E7F9F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7"/>
          <p:cNvSpPr txBox="1"/>
          <p:nvPr/>
        </p:nvSpPr>
        <p:spPr>
          <a:xfrm>
            <a:off x="640080" y="41148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2B76A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12B76A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7"/>
          <p:cNvSpPr txBox="1"/>
          <p:nvPr/>
        </p:nvSpPr>
        <p:spPr>
          <a:xfrm>
            <a:off x="1280160" y="4087368"/>
            <a:ext cx="45720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01828"/>
                </a:solidFill>
                <a:latin typeface="Calibri"/>
                <a:ea typeface="Calibri"/>
                <a:cs typeface="Calibri"/>
                <a:sym typeface="Calibri"/>
              </a:rPr>
              <a:t>Once, not every time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7"/>
          <p:cNvSpPr txBox="1"/>
          <p:nvPr/>
        </p:nvSpPr>
        <p:spPr>
          <a:xfrm>
            <a:off x="1280160" y="4416552"/>
            <a:ext cx="9601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A student only needs to sign up through the </a:t>
            </a:r>
            <a:r>
              <a:rPr lang="en-US" sz="1200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referral link</a:t>
            </a:r>
            <a:r>
              <a:rPr b="0" i="0" lang="en-US" sz="120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 once — every future purchase they make still counts.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7"/>
          <p:cNvSpPr/>
          <p:nvPr/>
        </p:nvSpPr>
        <p:spPr>
          <a:xfrm>
            <a:off x="640080" y="5029200"/>
            <a:ext cx="457200" cy="457200"/>
          </a:xfrm>
          <a:prstGeom prst="ellipse">
            <a:avLst/>
          </a:prstGeom>
          <a:solidFill>
            <a:srgbClr val="E7F9F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7"/>
          <p:cNvSpPr txBox="1"/>
          <p:nvPr/>
        </p:nvSpPr>
        <p:spPr>
          <a:xfrm>
            <a:off x="640080" y="50292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2B76A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12B76A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7"/>
          <p:cNvSpPr txBox="1"/>
          <p:nvPr/>
        </p:nvSpPr>
        <p:spPr>
          <a:xfrm>
            <a:off x="1280160" y="5001768"/>
            <a:ext cx="45720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01828"/>
                </a:solidFill>
                <a:latin typeface="Calibri"/>
                <a:ea typeface="Calibri"/>
                <a:cs typeface="Calibri"/>
                <a:sym typeface="Calibri"/>
              </a:rPr>
              <a:t>No manual tracking needed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7"/>
          <p:cNvSpPr txBox="1"/>
          <p:nvPr/>
        </p:nvSpPr>
        <p:spPr>
          <a:xfrm>
            <a:off x="1280160" y="5330952"/>
            <a:ext cx="9601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EasyShiksha's system attributes the student automatically — we don't have to log or report anything.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7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EasyShiksha Partner Program — Internal Briefing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7"/>
          <p:cNvSpPr txBox="1"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8"/>
          <p:cNvSpPr txBox="1"/>
          <p:nvPr/>
        </p:nvSpPr>
        <p:spPr>
          <a:xfrm>
            <a:off x="640080" y="50292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14E00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E14E00"/>
                </a:solidFill>
                <a:latin typeface="Calibri"/>
                <a:ea typeface="Calibri"/>
                <a:cs typeface="Calibri"/>
                <a:sym typeface="Calibri"/>
              </a:rPr>
              <a:t>03 · TALKING TO STUDENTS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8"/>
          <p:cNvSpPr txBox="1"/>
          <p:nvPr/>
        </p:nvSpPr>
        <p:spPr>
          <a:xfrm>
            <a:off x="640080" y="822960"/>
            <a:ext cx="82296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3000"/>
              <a:buFont typeface="Cambria"/>
              <a:buNone/>
            </a:pPr>
            <a:r>
              <a:rPr b="1" i="0" lang="en-US" sz="3000" u="none" cap="none" strike="noStrike">
                <a:solidFill>
                  <a:srgbClr val="101828"/>
                </a:solidFill>
                <a:latin typeface="Cambria"/>
                <a:ea typeface="Cambria"/>
                <a:cs typeface="Cambria"/>
                <a:sym typeface="Cambria"/>
              </a:rPr>
              <a:t>What to say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8"/>
          <p:cNvSpPr txBox="1"/>
          <p:nvPr/>
        </p:nvSpPr>
        <p:spPr>
          <a:xfrm>
            <a:off x="640080" y="1600200"/>
            <a:ext cx="10515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01828"/>
                </a:solidFill>
                <a:latin typeface="Calibri"/>
                <a:ea typeface="Calibri"/>
                <a:cs typeface="Calibri"/>
                <a:sym typeface="Calibri"/>
              </a:rPr>
              <a:t>When a student asks about certifications or upskilling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8"/>
          <p:cNvSpPr/>
          <p:nvPr/>
        </p:nvSpPr>
        <p:spPr>
          <a:xfrm>
            <a:off x="640080" y="1965960"/>
            <a:ext cx="10515600" cy="685800"/>
          </a:xfrm>
          <a:prstGeom prst="roundRect">
            <a:avLst>
              <a:gd fmla="val 10667" name="adj"/>
            </a:avLst>
          </a:prstGeom>
          <a:solidFill>
            <a:srgbClr val="F9FAFB"/>
          </a:solidFill>
          <a:ln cap="flat" cmpd="sng" w="12700">
            <a:solidFill>
              <a:srgbClr val="E4E7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8"/>
          <p:cNvSpPr txBox="1"/>
          <p:nvPr/>
        </p:nvSpPr>
        <p:spPr>
          <a:xfrm>
            <a:off x="914400" y="1965960"/>
            <a:ext cx="100584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250"/>
              <a:buFont typeface="Calibri"/>
              <a:buNone/>
            </a:pPr>
            <a:r>
              <a:rPr b="0" i="1" lang="en-US" sz="125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“We partner with EasyShiksha, which offers 1,500+ certification courses and internships — I can share the link if you're interested.”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8"/>
          <p:cNvSpPr txBox="1"/>
          <p:nvPr/>
        </p:nvSpPr>
        <p:spPr>
          <a:xfrm>
            <a:off x="640080" y="2898648"/>
            <a:ext cx="10515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01828"/>
                </a:solidFill>
                <a:latin typeface="Calibri"/>
                <a:ea typeface="Calibri"/>
                <a:cs typeface="Calibri"/>
                <a:sym typeface="Calibri"/>
              </a:rPr>
              <a:t>When a student wants something beyond your core programs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8"/>
          <p:cNvSpPr/>
          <p:nvPr/>
        </p:nvSpPr>
        <p:spPr>
          <a:xfrm>
            <a:off x="640080" y="3264408"/>
            <a:ext cx="10515600" cy="685800"/>
          </a:xfrm>
          <a:prstGeom prst="roundRect">
            <a:avLst>
              <a:gd fmla="val 10667" name="adj"/>
            </a:avLst>
          </a:prstGeom>
          <a:solidFill>
            <a:srgbClr val="F9FAFB"/>
          </a:solidFill>
          <a:ln cap="flat" cmpd="sng" w="12700">
            <a:solidFill>
              <a:srgbClr val="E4E7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8"/>
          <p:cNvSpPr txBox="1"/>
          <p:nvPr/>
        </p:nvSpPr>
        <p:spPr>
          <a:xfrm>
            <a:off x="914400" y="3264408"/>
            <a:ext cx="100584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250"/>
              <a:buFont typeface="Calibri"/>
              <a:buNone/>
            </a:pPr>
            <a:r>
              <a:rPr b="0" i="1" lang="en-US" sz="125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“That's not something we run directly, but EasyShiksha has an internship program that pairs well with what you're studying here.”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8"/>
          <p:cNvSpPr txBox="1"/>
          <p:nvPr/>
        </p:nvSpPr>
        <p:spPr>
          <a:xfrm>
            <a:off x="640080" y="4197096"/>
            <a:ext cx="10515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01828"/>
                </a:solidFill>
                <a:latin typeface="Calibri"/>
                <a:ea typeface="Calibri"/>
                <a:cs typeface="Calibri"/>
                <a:sym typeface="Calibri"/>
              </a:rPr>
              <a:t>When a student asks if it costs anything to go through us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8"/>
          <p:cNvSpPr/>
          <p:nvPr/>
        </p:nvSpPr>
        <p:spPr>
          <a:xfrm>
            <a:off x="640080" y="4562856"/>
            <a:ext cx="10515600" cy="685800"/>
          </a:xfrm>
          <a:prstGeom prst="roundRect">
            <a:avLst>
              <a:gd fmla="val 10667" name="adj"/>
            </a:avLst>
          </a:prstGeom>
          <a:solidFill>
            <a:srgbClr val="F9FAFB"/>
          </a:solidFill>
          <a:ln cap="flat" cmpd="sng" w="12700">
            <a:solidFill>
              <a:srgbClr val="E4E7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8"/>
          <p:cNvSpPr txBox="1"/>
          <p:nvPr/>
        </p:nvSpPr>
        <p:spPr>
          <a:xfrm>
            <a:off x="914400" y="4562856"/>
            <a:ext cx="100584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250"/>
              <a:buFont typeface="Calibri"/>
              <a:buNone/>
            </a:pPr>
            <a:r>
              <a:rPr b="0" i="1" lang="en-US" sz="125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“There's no extra cost for you — pricing is the same as going direct. We just make the introduction.”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8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EasyShiksha Partner Program — Internal Briefing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8"/>
          <p:cNvSpPr txBox="1"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9"/>
          <p:cNvSpPr txBox="1"/>
          <p:nvPr/>
        </p:nvSpPr>
        <p:spPr>
          <a:xfrm>
            <a:off x="640080" y="50292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14E00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E14E00"/>
                </a:solidFill>
                <a:latin typeface="Calibri"/>
                <a:ea typeface="Calibri"/>
                <a:cs typeface="Calibri"/>
                <a:sym typeface="Calibri"/>
              </a:rPr>
              <a:t>03 · TALKING TO STUDENTS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9"/>
          <p:cNvSpPr txBox="1"/>
          <p:nvPr/>
        </p:nvSpPr>
        <p:spPr>
          <a:xfrm>
            <a:off x="640080" y="822960"/>
            <a:ext cx="82296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3000"/>
              <a:buFont typeface="Cambria"/>
              <a:buNone/>
            </a:pPr>
            <a:r>
              <a:rPr b="1" i="0" lang="en-US" sz="3000" u="none" cap="none" strike="noStrike">
                <a:solidFill>
                  <a:srgbClr val="101828"/>
                </a:solidFill>
                <a:latin typeface="Cambria"/>
                <a:ea typeface="Cambria"/>
                <a:cs typeface="Cambria"/>
                <a:sym typeface="Cambria"/>
              </a:rPr>
              <a:t>What not to do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9"/>
          <p:cNvSpPr txBox="1"/>
          <p:nvPr/>
        </p:nvSpPr>
        <p:spPr>
          <a:xfrm>
            <a:off x="640080" y="1417320"/>
            <a:ext cx="8229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A few guardrails to keep this partnership on solid ground for everyone.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9"/>
          <p:cNvSpPr/>
          <p:nvPr/>
        </p:nvSpPr>
        <p:spPr>
          <a:xfrm>
            <a:off x="640080" y="1965960"/>
            <a:ext cx="457200" cy="457200"/>
          </a:xfrm>
          <a:prstGeom prst="ellipse">
            <a:avLst/>
          </a:prstGeom>
          <a:solidFill>
            <a:srgbClr val="FDE8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9"/>
          <p:cNvSpPr txBox="1"/>
          <p:nvPr/>
        </p:nvSpPr>
        <p:spPr>
          <a:xfrm>
            <a:off x="640080" y="196596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D92D20"/>
              </a:buClr>
              <a:buSzPts val="1800"/>
              <a:buFont typeface="Calibri"/>
              <a:buNone/>
            </a:pPr>
            <a:r>
              <a:rPr b="1" i="0" lang="en-US" sz="1800" u="none" cap="none" strike="noStrike">
                <a:solidFill>
                  <a:srgbClr val="D92D20"/>
                </a:solidFill>
                <a:latin typeface="Calibri"/>
                <a:ea typeface="Calibri"/>
                <a:cs typeface="Calibri"/>
                <a:sym typeface="Calibri"/>
              </a:rPr>
              <a:t>!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9"/>
          <p:cNvSpPr txBox="1"/>
          <p:nvPr/>
        </p:nvSpPr>
        <p:spPr>
          <a:xfrm>
            <a:off x="1280160" y="1938528"/>
            <a:ext cx="44805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1350"/>
              <a:buFont typeface="Calibri"/>
              <a:buNone/>
            </a:pPr>
            <a:r>
              <a:rPr b="1" i="0" lang="en-US" sz="1350" u="none" cap="none" strike="noStrike">
                <a:solidFill>
                  <a:srgbClr val="101828"/>
                </a:solidFill>
                <a:latin typeface="Calibri"/>
                <a:ea typeface="Calibri"/>
                <a:cs typeface="Calibri"/>
                <a:sym typeface="Calibri"/>
              </a:rPr>
              <a:t>Don't quote pricing from memory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9"/>
          <p:cNvSpPr txBox="1"/>
          <p:nvPr/>
        </p:nvSpPr>
        <p:spPr>
          <a:xfrm>
            <a:off x="1280160" y="2423160"/>
            <a:ext cx="448056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EasyShiksha controls all pricing and discounts — always point students to the current program page rather than a number we remember.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9"/>
          <p:cNvSpPr/>
          <p:nvPr/>
        </p:nvSpPr>
        <p:spPr>
          <a:xfrm>
            <a:off x="6263640" y="1965960"/>
            <a:ext cx="457200" cy="457200"/>
          </a:xfrm>
          <a:prstGeom prst="ellipse">
            <a:avLst/>
          </a:prstGeom>
          <a:solidFill>
            <a:srgbClr val="FDE8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9"/>
          <p:cNvSpPr txBox="1"/>
          <p:nvPr/>
        </p:nvSpPr>
        <p:spPr>
          <a:xfrm>
            <a:off x="6263640" y="196596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D92D20"/>
              </a:buClr>
              <a:buSzPts val="1800"/>
              <a:buFont typeface="Calibri"/>
              <a:buNone/>
            </a:pPr>
            <a:r>
              <a:rPr b="1" i="0" lang="en-US" sz="1800" u="none" cap="none" strike="noStrike">
                <a:solidFill>
                  <a:srgbClr val="D92D20"/>
                </a:solidFill>
                <a:latin typeface="Calibri"/>
                <a:ea typeface="Calibri"/>
                <a:cs typeface="Calibri"/>
                <a:sym typeface="Calibri"/>
              </a:rPr>
              <a:t>!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9"/>
          <p:cNvSpPr txBox="1"/>
          <p:nvPr/>
        </p:nvSpPr>
        <p:spPr>
          <a:xfrm>
            <a:off x="6903720" y="1938528"/>
            <a:ext cx="44805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1350"/>
              <a:buFont typeface="Calibri"/>
              <a:buNone/>
            </a:pPr>
            <a:r>
              <a:rPr b="1" i="0" lang="en-US" sz="1350" u="none" cap="none" strike="noStrike">
                <a:solidFill>
                  <a:srgbClr val="101828"/>
                </a:solidFill>
                <a:latin typeface="Calibri"/>
                <a:ea typeface="Calibri"/>
                <a:cs typeface="Calibri"/>
                <a:sym typeface="Calibri"/>
              </a:rPr>
              <a:t>Don't promise outcomes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9"/>
          <p:cNvSpPr txBox="1"/>
          <p:nvPr/>
        </p:nvSpPr>
        <p:spPr>
          <a:xfrm>
            <a:off x="6903720" y="2423160"/>
            <a:ext cx="448056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No guaranteeing job placement, salary, or specific results from any course or internship.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9"/>
          <p:cNvSpPr/>
          <p:nvPr/>
        </p:nvSpPr>
        <p:spPr>
          <a:xfrm>
            <a:off x="640080" y="3840480"/>
            <a:ext cx="457200" cy="457200"/>
          </a:xfrm>
          <a:prstGeom prst="ellipse">
            <a:avLst/>
          </a:prstGeom>
          <a:solidFill>
            <a:srgbClr val="FDE8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9"/>
          <p:cNvSpPr txBox="1"/>
          <p:nvPr/>
        </p:nvSpPr>
        <p:spPr>
          <a:xfrm>
            <a:off x="640080" y="384048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D92D20"/>
              </a:buClr>
              <a:buSzPts val="1800"/>
              <a:buFont typeface="Calibri"/>
              <a:buNone/>
            </a:pPr>
            <a:r>
              <a:rPr b="1" i="0" lang="en-US" sz="1800" u="none" cap="none" strike="noStrike">
                <a:solidFill>
                  <a:srgbClr val="D92D20"/>
                </a:solidFill>
                <a:latin typeface="Calibri"/>
                <a:ea typeface="Calibri"/>
                <a:cs typeface="Calibri"/>
                <a:sym typeface="Calibri"/>
              </a:rPr>
              <a:t>!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9"/>
          <p:cNvSpPr txBox="1"/>
          <p:nvPr/>
        </p:nvSpPr>
        <p:spPr>
          <a:xfrm>
            <a:off x="1280160" y="3813048"/>
            <a:ext cx="44805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1350"/>
              <a:buFont typeface="Calibri"/>
              <a:buNone/>
            </a:pPr>
            <a:r>
              <a:rPr b="1" i="0" lang="en-US" sz="1350" u="none" cap="none" strike="noStrike">
                <a:solidFill>
                  <a:srgbClr val="101828"/>
                </a:solidFill>
                <a:latin typeface="Calibri"/>
                <a:ea typeface="Calibri"/>
                <a:cs typeface="Calibri"/>
                <a:sym typeface="Calibri"/>
              </a:rPr>
              <a:t>Don't use unapproved marketing material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9"/>
          <p:cNvSpPr txBox="1"/>
          <p:nvPr/>
        </p:nvSpPr>
        <p:spPr>
          <a:xfrm>
            <a:off x="1280160" y="4297680"/>
            <a:ext cx="448056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Only use brochures, creatives and messaging provided through the partner resources — not anything we create ourselves.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9"/>
          <p:cNvSpPr/>
          <p:nvPr/>
        </p:nvSpPr>
        <p:spPr>
          <a:xfrm>
            <a:off x="6263640" y="3840480"/>
            <a:ext cx="457200" cy="457200"/>
          </a:xfrm>
          <a:prstGeom prst="ellipse">
            <a:avLst/>
          </a:prstGeom>
          <a:solidFill>
            <a:srgbClr val="FDE8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9"/>
          <p:cNvSpPr txBox="1"/>
          <p:nvPr/>
        </p:nvSpPr>
        <p:spPr>
          <a:xfrm>
            <a:off x="6263640" y="384048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D92D20"/>
              </a:buClr>
              <a:buSzPts val="1800"/>
              <a:buFont typeface="Calibri"/>
              <a:buNone/>
            </a:pPr>
            <a:r>
              <a:rPr b="1" i="0" lang="en-US" sz="1800" u="none" cap="none" strike="noStrike">
                <a:solidFill>
                  <a:srgbClr val="D92D20"/>
                </a:solidFill>
                <a:latin typeface="Calibri"/>
                <a:ea typeface="Calibri"/>
                <a:cs typeface="Calibri"/>
                <a:sym typeface="Calibri"/>
              </a:rPr>
              <a:t>!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9"/>
          <p:cNvSpPr txBox="1"/>
          <p:nvPr/>
        </p:nvSpPr>
        <p:spPr>
          <a:xfrm>
            <a:off x="6903720" y="3813048"/>
            <a:ext cx="44805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1350"/>
              <a:buFont typeface="Calibri"/>
              <a:buNone/>
            </a:pPr>
            <a:r>
              <a:rPr b="1" i="0" lang="en-US" sz="1350" u="none" cap="none" strike="noStrike">
                <a:solidFill>
                  <a:srgbClr val="101828"/>
                </a:solidFill>
                <a:latin typeface="Calibri"/>
                <a:ea typeface="Calibri"/>
                <a:cs typeface="Calibri"/>
                <a:sym typeface="Calibri"/>
              </a:rPr>
              <a:t>Don't imply this is our own program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9"/>
          <p:cNvSpPr txBox="1"/>
          <p:nvPr/>
        </p:nvSpPr>
        <p:spPr>
          <a:xfrm>
            <a:off x="6903720" y="4297680"/>
            <a:ext cx="448056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Be upfront that EasyShiksha runs delivery and certification — we're referring, not co-branding the course itself.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9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EasyShiksha Partner Program — Internal Briefing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9"/>
          <p:cNvSpPr txBox="1"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0"/>
          <p:cNvSpPr txBox="1"/>
          <p:nvPr/>
        </p:nvSpPr>
        <p:spPr>
          <a:xfrm>
            <a:off x="640080" y="50292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14E00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E14E00"/>
                </a:solidFill>
                <a:latin typeface="Calibri"/>
                <a:ea typeface="Calibri"/>
                <a:cs typeface="Calibri"/>
                <a:sym typeface="Calibri"/>
              </a:rPr>
              <a:t>04 · COMMISSION &amp; PAYOUTS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0"/>
          <p:cNvSpPr txBox="1"/>
          <p:nvPr/>
        </p:nvSpPr>
        <p:spPr>
          <a:xfrm>
            <a:off x="640080" y="822960"/>
            <a:ext cx="82296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3000"/>
              <a:buFont typeface="Cambria"/>
              <a:buNone/>
            </a:pPr>
            <a:r>
              <a:rPr b="1" i="0" lang="en-US" sz="3000" u="none" cap="none" strike="noStrike">
                <a:solidFill>
                  <a:srgbClr val="101828"/>
                </a:solidFill>
                <a:latin typeface="Cambria"/>
                <a:ea typeface="Cambria"/>
                <a:cs typeface="Cambria"/>
                <a:sym typeface="Cambria"/>
              </a:rPr>
              <a:t>How much we earn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0"/>
          <p:cNvSpPr txBox="1"/>
          <p:nvPr/>
        </p:nvSpPr>
        <p:spPr>
          <a:xfrm>
            <a:off x="640080" y="141732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Our rate is set by how many paid students we refer in a month — and one rate applies to the whole month's volume.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0"/>
          <p:cNvSpPr/>
          <p:nvPr/>
        </p:nvSpPr>
        <p:spPr>
          <a:xfrm>
            <a:off x="640080" y="2148840"/>
            <a:ext cx="10881360" cy="685800"/>
          </a:xfrm>
          <a:prstGeom prst="rect">
            <a:avLst/>
          </a:prstGeom>
          <a:solidFill>
            <a:srgbClr val="F9FAF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10"/>
          <p:cNvSpPr txBox="1"/>
          <p:nvPr/>
        </p:nvSpPr>
        <p:spPr>
          <a:xfrm>
            <a:off x="1005840" y="2148840"/>
            <a:ext cx="73152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101828"/>
                </a:solidFill>
                <a:latin typeface="Calibri"/>
                <a:ea typeface="Calibri"/>
                <a:cs typeface="Calibri"/>
                <a:sym typeface="Calibri"/>
              </a:rPr>
              <a:t>1 – 100 paid students / month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0"/>
          <p:cNvSpPr txBox="1"/>
          <p:nvPr/>
        </p:nvSpPr>
        <p:spPr>
          <a:xfrm>
            <a:off x="8686800" y="2148840"/>
            <a:ext cx="265176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14E00"/>
              </a:buClr>
              <a:buSzPts val="2000"/>
              <a:buFont typeface="Consolas"/>
              <a:buNone/>
            </a:pPr>
            <a:r>
              <a:rPr b="1" i="0" lang="en-US" sz="2000" u="none" cap="none" strike="noStrike">
                <a:solidFill>
                  <a:srgbClr val="E14E00"/>
                </a:solidFill>
                <a:latin typeface="Consolas"/>
                <a:ea typeface="Consolas"/>
                <a:cs typeface="Consolas"/>
                <a:sym typeface="Consolas"/>
              </a:rPr>
              <a:t>15%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0"/>
          <p:cNvSpPr/>
          <p:nvPr/>
        </p:nvSpPr>
        <p:spPr>
          <a:xfrm>
            <a:off x="640080" y="2880360"/>
            <a:ext cx="10881360" cy="685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0"/>
          <p:cNvSpPr txBox="1"/>
          <p:nvPr/>
        </p:nvSpPr>
        <p:spPr>
          <a:xfrm>
            <a:off x="1005840" y="2880360"/>
            <a:ext cx="73152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101828"/>
                </a:solidFill>
                <a:latin typeface="Calibri"/>
                <a:ea typeface="Calibri"/>
                <a:cs typeface="Calibri"/>
                <a:sym typeface="Calibri"/>
              </a:rPr>
              <a:t>101 – 500 paid students / month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0"/>
          <p:cNvSpPr txBox="1"/>
          <p:nvPr/>
        </p:nvSpPr>
        <p:spPr>
          <a:xfrm>
            <a:off x="8686800" y="2880360"/>
            <a:ext cx="265176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14E00"/>
              </a:buClr>
              <a:buSzPts val="2000"/>
              <a:buFont typeface="Consolas"/>
              <a:buNone/>
            </a:pPr>
            <a:r>
              <a:rPr b="1" i="0" lang="en-US" sz="2000" u="none" cap="none" strike="noStrike">
                <a:solidFill>
                  <a:srgbClr val="E14E00"/>
                </a:solidFill>
                <a:latin typeface="Consolas"/>
                <a:ea typeface="Consolas"/>
                <a:cs typeface="Consolas"/>
                <a:sym typeface="Consolas"/>
              </a:rPr>
              <a:t>20%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0"/>
          <p:cNvSpPr/>
          <p:nvPr/>
        </p:nvSpPr>
        <p:spPr>
          <a:xfrm>
            <a:off x="640080" y="3611880"/>
            <a:ext cx="10881360" cy="685800"/>
          </a:xfrm>
          <a:prstGeom prst="rect">
            <a:avLst/>
          </a:prstGeom>
          <a:solidFill>
            <a:srgbClr val="F9FAF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0"/>
          <p:cNvSpPr txBox="1"/>
          <p:nvPr/>
        </p:nvSpPr>
        <p:spPr>
          <a:xfrm>
            <a:off x="1005840" y="3611880"/>
            <a:ext cx="73152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101828"/>
                </a:solidFill>
                <a:latin typeface="Calibri"/>
                <a:ea typeface="Calibri"/>
                <a:cs typeface="Calibri"/>
                <a:sym typeface="Calibri"/>
              </a:rPr>
              <a:t>501 – 1,000 paid students / month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0"/>
          <p:cNvSpPr txBox="1"/>
          <p:nvPr/>
        </p:nvSpPr>
        <p:spPr>
          <a:xfrm>
            <a:off x="8686800" y="3611880"/>
            <a:ext cx="265176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14E00"/>
              </a:buClr>
              <a:buSzPts val="2000"/>
              <a:buFont typeface="Consolas"/>
              <a:buNone/>
            </a:pPr>
            <a:r>
              <a:rPr b="1" i="0" lang="en-US" sz="2000" u="none" cap="none" strike="noStrike">
                <a:solidFill>
                  <a:srgbClr val="E14E00"/>
                </a:solidFill>
                <a:latin typeface="Consolas"/>
                <a:ea typeface="Consolas"/>
                <a:cs typeface="Consolas"/>
                <a:sym typeface="Consolas"/>
              </a:rPr>
              <a:t>25%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0"/>
          <p:cNvSpPr/>
          <p:nvPr/>
        </p:nvSpPr>
        <p:spPr>
          <a:xfrm>
            <a:off x="640080" y="4343400"/>
            <a:ext cx="10881360" cy="685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10"/>
          <p:cNvSpPr txBox="1"/>
          <p:nvPr/>
        </p:nvSpPr>
        <p:spPr>
          <a:xfrm>
            <a:off x="1005840" y="4343400"/>
            <a:ext cx="73152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101828"/>
                </a:solidFill>
                <a:latin typeface="Calibri"/>
                <a:ea typeface="Calibri"/>
                <a:cs typeface="Calibri"/>
                <a:sym typeface="Calibri"/>
              </a:rPr>
              <a:t>1,001+ paid students / month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10"/>
          <p:cNvSpPr txBox="1"/>
          <p:nvPr/>
        </p:nvSpPr>
        <p:spPr>
          <a:xfrm>
            <a:off x="8686800" y="4343400"/>
            <a:ext cx="265176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14E00"/>
              </a:buClr>
              <a:buSzPts val="2000"/>
              <a:buFont typeface="Consolas"/>
              <a:buNone/>
            </a:pPr>
            <a:r>
              <a:rPr b="1" i="0" lang="en-US" sz="2000" u="none" cap="none" strike="noStrike">
                <a:solidFill>
                  <a:srgbClr val="E14E00"/>
                </a:solidFill>
                <a:latin typeface="Consolas"/>
                <a:ea typeface="Consolas"/>
                <a:cs typeface="Consolas"/>
                <a:sym typeface="Consolas"/>
              </a:rPr>
              <a:t>30%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7" name="Google Shape;237;p10"/>
          <p:cNvCxnSpPr/>
          <p:nvPr/>
        </p:nvCxnSpPr>
        <p:spPr>
          <a:xfrm>
            <a:off x="640080" y="2103120"/>
            <a:ext cx="10881360" cy="0"/>
          </a:xfrm>
          <a:prstGeom prst="straightConnector1">
            <a:avLst/>
          </a:prstGeom>
          <a:noFill/>
          <a:ln cap="flat" cmpd="sng" w="19050">
            <a:solidFill>
              <a:srgbClr val="10182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8" name="Google Shape;238;p10"/>
          <p:cNvSpPr txBox="1"/>
          <p:nvPr/>
        </p:nvSpPr>
        <p:spPr>
          <a:xfrm>
            <a:off x="640080" y="5349240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150"/>
              <a:buFont typeface="Calibri"/>
              <a:buNone/>
            </a:pPr>
            <a:r>
              <a:rPr b="0" i="1" lang="en-US" sz="115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Some institutions negotiate a custom rate instead of this default table — check the partner dashboard for our actual current rate.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0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EasyShiksha Partner Program — Internal Briefing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0"/>
          <p:cNvSpPr txBox="1"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1"/>
          <p:cNvSpPr txBox="1"/>
          <p:nvPr/>
        </p:nvSpPr>
        <p:spPr>
          <a:xfrm>
            <a:off x="640080" y="50292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14E00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E14E00"/>
                </a:solidFill>
                <a:latin typeface="Calibri"/>
                <a:ea typeface="Calibri"/>
                <a:cs typeface="Calibri"/>
                <a:sym typeface="Calibri"/>
              </a:rPr>
              <a:t>04 · COMMISSION &amp; PAYOUTS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11"/>
          <p:cNvSpPr txBox="1"/>
          <p:nvPr/>
        </p:nvSpPr>
        <p:spPr>
          <a:xfrm>
            <a:off x="640080" y="822960"/>
            <a:ext cx="82296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3000"/>
              <a:buFont typeface="Cambria"/>
              <a:buNone/>
            </a:pPr>
            <a:r>
              <a:rPr b="1" i="0" lang="en-US" sz="3000" u="none" cap="none" strike="noStrike">
                <a:solidFill>
                  <a:srgbClr val="101828"/>
                </a:solidFill>
                <a:latin typeface="Cambria"/>
                <a:ea typeface="Cambria"/>
                <a:cs typeface="Cambria"/>
                <a:sym typeface="Cambria"/>
              </a:rPr>
              <a:t>How it's actually calculated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1"/>
          <p:cNvSpPr txBox="1"/>
          <p:nvPr/>
        </p:nvSpPr>
        <p:spPr>
          <a:xfrm>
            <a:off x="640080" y="1417320"/>
            <a:ext cx="9601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Commission is worked out on the net eligible amount — not the advertised program fee.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1"/>
          <p:cNvSpPr/>
          <p:nvPr/>
        </p:nvSpPr>
        <p:spPr>
          <a:xfrm>
            <a:off x="640080" y="1965960"/>
            <a:ext cx="10881360" cy="822960"/>
          </a:xfrm>
          <a:prstGeom prst="roundRect">
            <a:avLst>
              <a:gd fmla="val 11111" name="adj"/>
            </a:avLst>
          </a:prstGeom>
          <a:solidFill>
            <a:srgbClr val="10182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11"/>
          <p:cNvSpPr txBox="1"/>
          <p:nvPr/>
        </p:nvSpPr>
        <p:spPr>
          <a:xfrm>
            <a:off x="822960" y="1965960"/>
            <a:ext cx="105156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onsolas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Gross Fee  −  Discount  −  GST  −  Gateway Charge  =  Net Eligible Amount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11"/>
          <p:cNvSpPr/>
          <p:nvPr/>
        </p:nvSpPr>
        <p:spPr>
          <a:xfrm>
            <a:off x="640080" y="3063240"/>
            <a:ext cx="10881360" cy="50292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E4E7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11"/>
          <p:cNvSpPr txBox="1"/>
          <p:nvPr/>
        </p:nvSpPr>
        <p:spPr>
          <a:xfrm>
            <a:off x="1005840" y="3063240"/>
            <a:ext cx="731520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101828"/>
                </a:solidFill>
                <a:latin typeface="Calibri"/>
                <a:ea typeface="Calibri"/>
                <a:cs typeface="Calibri"/>
                <a:sym typeface="Calibri"/>
              </a:rPr>
              <a:t>Advertised fee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1"/>
          <p:cNvSpPr txBox="1"/>
          <p:nvPr/>
        </p:nvSpPr>
        <p:spPr>
          <a:xfrm>
            <a:off x="7772400" y="3063240"/>
            <a:ext cx="35661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1400"/>
              <a:buFont typeface="Consolas"/>
              <a:buNone/>
            </a:pPr>
            <a:r>
              <a:rPr b="1" i="0" lang="en-US" sz="1400" u="none" cap="none" strike="noStrike">
                <a:solidFill>
                  <a:srgbClr val="101828"/>
                </a:solidFill>
                <a:latin typeface="Consolas"/>
                <a:ea typeface="Consolas"/>
                <a:cs typeface="Consolas"/>
                <a:sym typeface="Consolas"/>
              </a:rPr>
              <a:t>₹10,000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11"/>
          <p:cNvSpPr/>
          <p:nvPr/>
        </p:nvSpPr>
        <p:spPr>
          <a:xfrm>
            <a:off x="640080" y="3593592"/>
            <a:ext cx="10881360" cy="50292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E4E7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11"/>
          <p:cNvSpPr txBox="1"/>
          <p:nvPr/>
        </p:nvSpPr>
        <p:spPr>
          <a:xfrm>
            <a:off x="1005840" y="3593592"/>
            <a:ext cx="731520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101828"/>
                </a:solidFill>
                <a:latin typeface="Calibri"/>
                <a:ea typeface="Calibri"/>
                <a:cs typeface="Calibri"/>
                <a:sym typeface="Calibri"/>
              </a:rPr>
              <a:t>– Discount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1"/>
          <p:cNvSpPr txBox="1"/>
          <p:nvPr/>
        </p:nvSpPr>
        <p:spPr>
          <a:xfrm>
            <a:off x="7772400" y="3593592"/>
            <a:ext cx="35661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D92D20"/>
              </a:buClr>
              <a:buSzPts val="1400"/>
              <a:buFont typeface="Consolas"/>
              <a:buNone/>
            </a:pPr>
            <a:r>
              <a:rPr b="1" i="0" lang="en-US" sz="1400" u="none" cap="none" strike="noStrike">
                <a:solidFill>
                  <a:srgbClr val="D92D20"/>
                </a:solidFill>
                <a:latin typeface="Consolas"/>
                <a:ea typeface="Consolas"/>
                <a:cs typeface="Consolas"/>
                <a:sym typeface="Consolas"/>
              </a:rPr>
              <a:t>– ₹1,000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1"/>
          <p:cNvSpPr/>
          <p:nvPr/>
        </p:nvSpPr>
        <p:spPr>
          <a:xfrm>
            <a:off x="640080" y="4123944"/>
            <a:ext cx="10881360" cy="50292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E4E7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11"/>
          <p:cNvSpPr txBox="1"/>
          <p:nvPr/>
        </p:nvSpPr>
        <p:spPr>
          <a:xfrm>
            <a:off x="1005840" y="4123944"/>
            <a:ext cx="731520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101828"/>
                </a:solidFill>
                <a:latin typeface="Calibri"/>
                <a:ea typeface="Calibri"/>
                <a:cs typeface="Calibri"/>
                <a:sym typeface="Calibri"/>
              </a:rPr>
              <a:t>– GST (18%)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11"/>
          <p:cNvSpPr txBox="1"/>
          <p:nvPr/>
        </p:nvSpPr>
        <p:spPr>
          <a:xfrm>
            <a:off x="7772400" y="4123944"/>
            <a:ext cx="35661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D92D20"/>
              </a:buClr>
              <a:buSzPts val="1400"/>
              <a:buFont typeface="Consolas"/>
              <a:buNone/>
            </a:pPr>
            <a:r>
              <a:rPr b="1" i="0" lang="en-US" sz="1400" u="none" cap="none" strike="noStrike">
                <a:solidFill>
                  <a:srgbClr val="D92D20"/>
                </a:solidFill>
                <a:latin typeface="Consolas"/>
                <a:ea typeface="Consolas"/>
                <a:cs typeface="Consolas"/>
                <a:sym typeface="Consolas"/>
              </a:rPr>
              <a:t>– ₹1,620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11"/>
          <p:cNvSpPr/>
          <p:nvPr/>
        </p:nvSpPr>
        <p:spPr>
          <a:xfrm>
            <a:off x="640080" y="4654296"/>
            <a:ext cx="10881360" cy="50292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E4E7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11"/>
          <p:cNvSpPr txBox="1"/>
          <p:nvPr/>
        </p:nvSpPr>
        <p:spPr>
          <a:xfrm>
            <a:off x="1005840" y="4654296"/>
            <a:ext cx="731520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101828"/>
                </a:solidFill>
                <a:latin typeface="Calibri"/>
                <a:ea typeface="Calibri"/>
                <a:cs typeface="Calibri"/>
                <a:sym typeface="Calibri"/>
              </a:rPr>
              <a:t>– Gateway charge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11"/>
          <p:cNvSpPr txBox="1"/>
          <p:nvPr/>
        </p:nvSpPr>
        <p:spPr>
          <a:xfrm>
            <a:off x="7772400" y="4654296"/>
            <a:ext cx="35661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D92D20"/>
              </a:buClr>
              <a:buSzPts val="1400"/>
              <a:buFont typeface="Consolas"/>
              <a:buNone/>
            </a:pPr>
            <a:r>
              <a:rPr b="1" i="0" lang="en-US" sz="1400" u="none" cap="none" strike="noStrike">
                <a:solidFill>
                  <a:srgbClr val="D92D20"/>
                </a:solidFill>
                <a:latin typeface="Consolas"/>
                <a:ea typeface="Consolas"/>
                <a:cs typeface="Consolas"/>
                <a:sym typeface="Consolas"/>
              </a:rPr>
              <a:t>– ₹180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1"/>
          <p:cNvSpPr/>
          <p:nvPr/>
        </p:nvSpPr>
        <p:spPr>
          <a:xfrm>
            <a:off x="640080" y="5184648"/>
            <a:ext cx="10881360" cy="502920"/>
          </a:xfrm>
          <a:prstGeom prst="rect">
            <a:avLst/>
          </a:prstGeom>
          <a:solidFill>
            <a:srgbClr val="F2F5F4"/>
          </a:solidFill>
          <a:ln cap="flat" cmpd="sng" w="9525">
            <a:solidFill>
              <a:srgbClr val="E4E7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11"/>
          <p:cNvSpPr txBox="1"/>
          <p:nvPr/>
        </p:nvSpPr>
        <p:spPr>
          <a:xfrm>
            <a:off x="1005840" y="5184648"/>
            <a:ext cx="731520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01828"/>
                </a:solidFill>
                <a:latin typeface="Calibri"/>
                <a:ea typeface="Calibri"/>
                <a:cs typeface="Calibri"/>
                <a:sym typeface="Calibri"/>
              </a:rPr>
              <a:t>Net eligible amount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1"/>
          <p:cNvSpPr txBox="1"/>
          <p:nvPr/>
        </p:nvSpPr>
        <p:spPr>
          <a:xfrm>
            <a:off x="7772400" y="5184648"/>
            <a:ext cx="35661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12B76A"/>
              </a:buClr>
              <a:buSzPts val="1400"/>
              <a:buFont typeface="Consolas"/>
              <a:buNone/>
            </a:pPr>
            <a:r>
              <a:rPr b="1" i="0" lang="en-US" sz="1400" u="none" cap="none" strike="noStrike">
                <a:solidFill>
                  <a:srgbClr val="12B76A"/>
                </a:solidFill>
                <a:latin typeface="Consolas"/>
                <a:ea typeface="Consolas"/>
                <a:cs typeface="Consolas"/>
                <a:sym typeface="Consolas"/>
              </a:rPr>
              <a:t>₹7,200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11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EasyShiksha Partner Program — Internal Briefing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11"/>
          <p:cNvSpPr txBox="1"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11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2"/>
          <p:cNvSpPr txBox="1"/>
          <p:nvPr/>
        </p:nvSpPr>
        <p:spPr>
          <a:xfrm>
            <a:off x="640080" y="50292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14E00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E14E00"/>
                </a:solidFill>
                <a:latin typeface="Calibri"/>
                <a:ea typeface="Calibri"/>
                <a:cs typeface="Calibri"/>
                <a:sym typeface="Calibri"/>
              </a:rPr>
              <a:t>04 · COMMISSION &amp; PAYOUTS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2"/>
          <p:cNvSpPr txBox="1"/>
          <p:nvPr/>
        </p:nvSpPr>
        <p:spPr>
          <a:xfrm>
            <a:off x="640080" y="822960"/>
            <a:ext cx="82296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3000"/>
              <a:buFont typeface="Cambria"/>
              <a:buNone/>
            </a:pPr>
            <a:r>
              <a:rPr b="1" i="0" lang="en-US" sz="3000" u="none" cap="none" strike="noStrike">
                <a:solidFill>
                  <a:srgbClr val="101828"/>
                </a:solidFill>
                <a:latin typeface="Cambria"/>
                <a:ea typeface="Cambria"/>
                <a:cs typeface="Cambria"/>
                <a:sym typeface="Cambria"/>
              </a:rPr>
              <a:t>Put together: one enrollment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12"/>
          <p:cNvSpPr/>
          <p:nvPr/>
        </p:nvSpPr>
        <p:spPr>
          <a:xfrm>
            <a:off x="640080" y="1828800"/>
            <a:ext cx="5120640" cy="3566160"/>
          </a:xfrm>
          <a:prstGeom prst="roundRect">
            <a:avLst>
              <a:gd fmla="val 2564" name="adj"/>
            </a:avLst>
          </a:prstGeom>
          <a:solidFill>
            <a:srgbClr val="F9FAFB"/>
          </a:solidFill>
          <a:ln cap="flat" cmpd="sng" w="12700">
            <a:solidFill>
              <a:srgbClr val="E4E7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12"/>
          <p:cNvSpPr txBox="1"/>
          <p:nvPr/>
        </p:nvSpPr>
        <p:spPr>
          <a:xfrm>
            <a:off x="1005840" y="2103120"/>
            <a:ext cx="41148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NET ELIGIBLE AMOUNT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2"/>
          <p:cNvSpPr txBox="1"/>
          <p:nvPr/>
        </p:nvSpPr>
        <p:spPr>
          <a:xfrm>
            <a:off x="1005840" y="2377440"/>
            <a:ext cx="41148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4600"/>
              <a:buFont typeface="Cambria"/>
              <a:buNone/>
            </a:pPr>
            <a:r>
              <a:rPr b="1" i="0" lang="en-US" sz="4600" u="none" cap="none" strike="noStrike">
                <a:solidFill>
                  <a:srgbClr val="101828"/>
                </a:solidFill>
                <a:latin typeface="Cambria"/>
                <a:ea typeface="Cambria"/>
                <a:cs typeface="Cambria"/>
                <a:sym typeface="Cambria"/>
              </a:rPr>
              <a:t>₹7,200</a:t>
            </a:r>
            <a:endParaRPr b="0" i="0" sz="4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2"/>
          <p:cNvSpPr txBox="1"/>
          <p:nvPr/>
        </p:nvSpPr>
        <p:spPr>
          <a:xfrm>
            <a:off x="1005840" y="3337560"/>
            <a:ext cx="41148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× commission rate (20% tier)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12"/>
          <p:cNvSpPr/>
          <p:nvPr/>
        </p:nvSpPr>
        <p:spPr>
          <a:xfrm>
            <a:off x="6035040" y="1828800"/>
            <a:ext cx="5486400" cy="3566160"/>
          </a:xfrm>
          <a:prstGeom prst="roundRect">
            <a:avLst>
              <a:gd fmla="val 2564" name="adj"/>
            </a:avLst>
          </a:prstGeom>
          <a:solidFill>
            <a:srgbClr val="10182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12"/>
          <p:cNvSpPr txBox="1"/>
          <p:nvPr/>
        </p:nvSpPr>
        <p:spPr>
          <a:xfrm>
            <a:off x="6400800" y="2103120"/>
            <a:ext cx="41148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AA4B2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9AA4B2"/>
                </a:solidFill>
                <a:latin typeface="Calibri"/>
                <a:ea typeface="Calibri"/>
                <a:cs typeface="Calibri"/>
                <a:sym typeface="Calibri"/>
              </a:rPr>
              <a:t>WE EARN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12"/>
          <p:cNvSpPr txBox="1"/>
          <p:nvPr/>
        </p:nvSpPr>
        <p:spPr>
          <a:xfrm>
            <a:off x="6400800" y="2377440"/>
            <a:ext cx="41148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6A1A"/>
              </a:buClr>
              <a:buSzPts val="4600"/>
              <a:buFont typeface="Cambria"/>
              <a:buNone/>
            </a:pPr>
            <a:r>
              <a:rPr b="1" i="0" lang="en-US" sz="4600" u="none" cap="none" strike="noStrike">
                <a:solidFill>
                  <a:srgbClr val="FF6A1A"/>
                </a:solidFill>
                <a:latin typeface="Cambria"/>
                <a:ea typeface="Cambria"/>
                <a:cs typeface="Cambria"/>
                <a:sym typeface="Cambria"/>
              </a:rPr>
              <a:t>₹1,440</a:t>
            </a:r>
            <a:endParaRPr b="0" i="0" sz="4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2"/>
          <p:cNvSpPr txBox="1"/>
          <p:nvPr/>
        </p:nvSpPr>
        <p:spPr>
          <a:xfrm>
            <a:off x="6400800" y="3337560"/>
            <a:ext cx="47548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AA4B2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9AA4B2"/>
                </a:solidFill>
                <a:latin typeface="Calibri"/>
                <a:ea typeface="Calibri"/>
                <a:cs typeface="Calibri"/>
                <a:sym typeface="Calibri"/>
              </a:rPr>
              <a:t>per student, at this tier — for this one enrollment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2"/>
          <p:cNvSpPr txBox="1"/>
          <p:nvPr/>
        </p:nvSpPr>
        <p:spPr>
          <a:xfrm>
            <a:off x="640080" y="5577840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250"/>
              <a:buFont typeface="Calibri"/>
              <a:buNone/>
            </a:pPr>
            <a:r>
              <a:rPr b="0" i="1" lang="en-US" sz="125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Multiply this by every paid student we refer in the month to estimate our monthly commission.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2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EasyShiksha Partner Program — Internal Briefing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12"/>
          <p:cNvSpPr txBox="1"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12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01828"/>
        </a:solidFill>
      </p:bgPr>
    </p:bg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3"/>
          <p:cNvSpPr/>
          <p:nvPr/>
        </p:nvSpPr>
        <p:spPr>
          <a:xfrm>
            <a:off x="-1371600" y="4114800"/>
            <a:ext cx="4572000" cy="4572000"/>
          </a:xfrm>
          <a:prstGeom prst="ellipse">
            <a:avLst/>
          </a:prstGeom>
          <a:solidFill>
            <a:srgbClr val="1D293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13"/>
          <p:cNvSpPr txBox="1"/>
          <p:nvPr/>
        </p:nvSpPr>
        <p:spPr>
          <a:xfrm>
            <a:off x="822960" y="54864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14E00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E14E00"/>
                </a:solidFill>
                <a:latin typeface="Calibri"/>
                <a:ea typeface="Calibri"/>
                <a:cs typeface="Calibri"/>
                <a:sym typeface="Calibri"/>
              </a:rPr>
              <a:t>04 · COMMISSION &amp; PAYOUTS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13"/>
          <p:cNvSpPr txBox="1"/>
          <p:nvPr/>
        </p:nvSpPr>
        <p:spPr>
          <a:xfrm>
            <a:off x="822960" y="914400"/>
            <a:ext cx="91440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Refer once. Earn for life.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13"/>
          <p:cNvSpPr txBox="1"/>
          <p:nvPr/>
        </p:nvSpPr>
        <p:spPr>
          <a:xfrm>
            <a:off x="822960" y="1737360"/>
            <a:ext cx="749808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AA4B2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9AA4B2"/>
                </a:solidFill>
                <a:latin typeface="Calibri"/>
                <a:ea typeface="Calibri"/>
                <a:cs typeface="Calibri"/>
                <a:sym typeface="Calibri"/>
              </a:rPr>
              <a:t>Most referral programs pay once. This one doesn't. Once a student enrolls through our code, they stay linked to our account permanently — every future purchase they make earns commission too.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3"/>
          <p:cNvSpPr/>
          <p:nvPr/>
        </p:nvSpPr>
        <p:spPr>
          <a:xfrm>
            <a:off x="822960" y="3017520"/>
            <a:ext cx="3108960" cy="2468880"/>
          </a:xfrm>
          <a:prstGeom prst="roundRect">
            <a:avLst>
              <a:gd fmla="val 2963" name="adj"/>
            </a:avLst>
          </a:prstGeom>
          <a:solidFill>
            <a:srgbClr val="1D2939"/>
          </a:solidFill>
          <a:ln cap="flat" cmpd="sng" w="12700">
            <a:solidFill>
              <a:srgbClr val="34405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13"/>
          <p:cNvSpPr txBox="1"/>
          <p:nvPr/>
        </p:nvSpPr>
        <p:spPr>
          <a:xfrm>
            <a:off x="1051560" y="3246120"/>
            <a:ext cx="2651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6A1A"/>
              </a:buClr>
              <a:buSzPts val="1050"/>
              <a:buFont typeface="Calibri"/>
              <a:buNone/>
            </a:pPr>
            <a:r>
              <a:rPr b="1" i="0" lang="en-US" sz="1050" u="none" cap="none" strike="noStrike">
                <a:solidFill>
                  <a:srgbClr val="FF6A1A"/>
                </a:solidFill>
                <a:latin typeface="Calibri"/>
                <a:ea typeface="Calibri"/>
                <a:cs typeface="Calibri"/>
                <a:sym typeface="Calibri"/>
              </a:rPr>
              <a:t>TODAY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13"/>
          <p:cNvSpPr txBox="1"/>
          <p:nvPr/>
        </p:nvSpPr>
        <p:spPr>
          <a:xfrm>
            <a:off x="1051560" y="3611880"/>
            <a:ext cx="265176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Student enrolls in a ₹10,000 certification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13"/>
          <p:cNvSpPr txBox="1"/>
          <p:nvPr/>
        </p:nvSpPr>
        <p:spPr>
          <a:xfrm>
            <a:off x="1051560" y="4846320"/>
            <a:ext cx="26517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2B76A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12B76A"/>
                </a:solidFill>
                <a:latin typeface="Calibri"/>
                <a:ea typeface="Calibri"/>
                <a:cs typeface="Calibri"/>
                <a:sym typeface="Calibri"/>
              </a:rPr>
              <a:t>We earn ₹1,440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13"/>
          <p:cNvSpPr/>
          <p:nvPr/>
        </p:nvSpPr>
        <p:spPr>
          <a:xfrm>
            <a:off x="4160520" y="3017520"/>
            <a:ext cx="2651760" cy="2468880"/>
          </a:xfrm>
          <a:prstGeom prst="roundRect">
            <a:avLst>
              <a:gd fmla="val 2963" name="adj"/>
            </a:avLst>
          </a:prstGeom>
          <a:solidFill>
            <a:srgbClr val="1D2939"/>
          </a:solidFill>
          <a:ln cap="flat" cmpd="sng" w="12700">
            <a:solidFill>
              <a:srgbClr val="34405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13"/>
          <p:cNvSpPr txBox="1"/>
          <p:nvPr/>
        </p:nvSpPr>
        <p:spPr>
          <a:xfrm>
            <a:off x="4389120" y="3611880"/>
            <a:ext cx="219456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Same student, still our referral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13"/>
          <p:cNvSpPr txBox="1"/>
          <p:nvPr/>
        </p:nvSpPr>
        <p:spPr>
          <a:xfrm>
            <a:off x="4389120" y="4206240"/>
            <a:ext cx="21945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AA4B2"/>
              </a:buClr>
              <a:buSzPts val="1200"/>
              <a:buFont typeface="Calibri"/>
              <a:buNone/>
            </a:pPr>
            <a:r>
              <a:rPr b="0" i="1" lang="en-US" sz="1200" u="none" cap="none" strike="noStrike">
                <a:solidFill>
                  <a:srgbClr val="9AA4B2"/>
                </a:solidFill>
                <a:latin typeface="Calibri"/>
                <a:ea typeface="Calibri"/>
                <a:cs typeface="Calibri"/>
                <a:sym typeface="Calibri"/>
              </a:rPr>
              <a:t>No re-referring needed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13"/>
          <p:cNvSpPr/>
          <p:nvPr/>
        </p:nvSpPr>
        <p:spPr>
          <a:xfrm>
            <a:off x="7040880" y="3017520"/>
            <a:ext cx="3108960" cy="2468880"/>
          </a:xfrm>
          <a:prstGeom prst="roundRect">
            <a:avLst>
              <a:gd fmla="val 2963" name="adj"/>
            </a:avLst>
          </a:prstGeom>
          <a:solidFill>
            <a:srgbClr val="1D2939"/>
          </a:solidFill>
          <a:ln cap="flat" cmpd="sng" w="12700">
            <a:solidFill>
              <a:srgbClr val="34405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13"/>
          <p:cNvSpPr txBox="1"/>
          <p:nvPr/>
        </p:nvSpPr>
        <p:spPr>
          <a:xfrm>
            <a:off x="7269480" y="3246120"/>
            <a:ext cx="2651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6A1A"/>
              </a:buClr>
              <a:buSzPts val="1050"/>
              <a:buFont typeface="Calibri"/>
              <a:buNone/>
            </a:pPr>
            <a:r>
              <a:rPr b="1" i="0" lang="en-US" sz="1050" u="none" cap="none" strike="noStrike">
                <a:solidFill>
                  <a:srgbClr val="FF6A1A"/>
                </a:solidFill>
                <a:latin typeface="Calibri"/>
                <a:ea typeface="Calibri"/>
                <a:cs typeface="Calibri"/>
                <a:sym typeface="Calibri"/>
              </a:rPr>
              <a:t>NEXT YEAR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13"/>
          <p:cNvSpPr txBox="1"/>
          <p:nvPr/>
        </p:nvSpPr>
        <p:spPr>
          <a:xfrm>
            <a:off x="7269480" y="3611880"/>
            <a:ext cx="265176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They return for a ₹15,000 internship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13"/>
          <p:cNvSpPr txBox="1"/>
          <p:nvPr/>
        </p:nvSpPr>
        <p:spPr>
          <a:xfrm>
            <a:off x="7269480" y="4846320"/>
            <a:ext cx="26517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2B76A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12B76A"/>
                </a:solidFill>
                <a:latin typeface="Calibri"/>
                <a:ea typeface="Calibri"/>
                <a:cs typeface="Calibri"/>
                <a:sym typeface="Calibri"/>
              </a:rPr>
              <a:t>We earn again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13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EasyShiksha Partner Program — Internal Briefing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13"/>
          <p:cNvSpPr txBox="1"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13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4"/>
          <p:cNvSpPr txBox="1"/>
          <p:nvPr/>
        </p:nvSpPr>
        <p:spPr>
          <a:xfrm>
            <a:off x="640080" y="50292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14E00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E14E00"/>
                </a:solidFill>
                <a:latin typeface="Calibri"/>
                <a:ea typeface="Calibri"/>
                <a:cs typeface="Calibri"/>
                <a:sym typeface="Calibri"/>
              </a:rPr>
              <a:t>03 · TALKING TO STUDENTS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4"/>
          <p:cNvSpPr txBox="1"/>
          <p:nvPr/>
        </p:nvSpPr>
        <p:spPr>
          <a:xfrm>
            <a:off x="640080" y="822960"/>
            <a:ext cx="82296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3000"/>
              <a:buFont typeface="Cambria"/>
              <a:buNone/>
            </a:pPr>
            <a:r>
              <a:rPr b="1" i="0" lang="en-US" sz="3000" u="none" cap="none" strike="noStrike">
                <a:solidFill>
                  <a:srgbClr val="101828"/>
                </a:solidFill>
                <a:latin typeface="Cambria"/>
                <a:ea typeface="Cambria"/>
                <a:cs typeface="Cambria"/>
                <a:sym typeface="Cambria"/>
              </a:rPr>
              <a:t>Questions students might ask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4"/>
          <p:cNvSpPr/>
          <p:nvPr/>
        </p:nvSpPr>
        <p:spPr>
          <a:xfrm>
            <a:off x="640080" y="1691640"/>
            <a:ext cx="411480" cy="411480"/>
          </a:xfrm>
          <a:prstGeom prst="ellipse">
            <a:avLst/>
          </a:prstGeom>
          <a:solidFill>
            <a:srgbClr val="FFF1E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14"/>
          <p:cNvSpPr txBox="1"/>
          <p:nvPr/>
        </p:nvSpPr>
        <p:spPr>
          <a:xfrm>
            <a:off x="640080" y="1691640"/>
            <a:ext cx="4114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14E00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E14E00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14"/>
          <p:cNvSpPr txBox="1"/>
          <p:nvPr/>
        </p:nvSpPr>
        <p:spPr>
          <a:xfrm>
            <a:off x="1234440" y="1645920"/>
            <a:ext cx="9601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1450"/>
              <a:buFont typeface="Calibri"/>
              <a:buNone/>
            </a:pPr>
            <a:r>
              <a:rPr b="1" i="0" lang="en-US" sz="1450" u="none" cap="none" strike="noStrike">
                <a:solidFill>
                  <a:srgbClr val="101828"/>
                </a:solidFill>
                <a:latin typeface="Calibri"/>
                <a:ea typeface="Calibri"/>
                <a:cs typeface="Calibri"/>
                <a:sym typeface="Calibri"/>
              </a:rPr>
              <a:t>Is this the same as your own program?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14"/>
          <p:cNvSpPr txBox="1"/>
          <p:nvPr/>
        </p:nvSpPr>
        <p:spPr>
          <a:xfrm>
            <a:off x="1234440" y="2057400"/>
            <a:ext cx="98755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No — EasyShiksha runs delivery and certification independently. We're referring you, not co-teaching the course.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14"/>
          <p:cNvSpPr/>
          <p:nvPr/>
        </p:nvSpPr>
        <p:spPr>
          <a:xfrm>
            <a:off x="640080" y="2926080"/>
            <a:ext cx="411480" cy="411480"/>
          </a:xfrm>
          <a:prstGeom prst="ellipse">
            <a:avLst/>
          </a:prstGeom>
          <a:solidFill>
            <a:srgbClr val="FFF1E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14"/>
          <p:cNvSpPr txBox="1"/>
          <p:nvPr/>
        </p:nvSpPr>
        <p:spPr>
          <a:xfrm>
            <a:off x="640080" y="2926080"/>
            <a:ext cx="4114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14E00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E14E00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14"/>
          <p:cNvSpPr txBox="1"/>
          <p:nvPr/>
        </p:nvSpPr>
        <p:spPr>
          <a:xfrm>
            <a:off x="1234440" y="2880360"/>
            <a:ext cx="9601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1450"/>
              <a:buFont typeface="Calibri"/>
              <a:buNone/>
            </a:pPr>
            <a:r>
              <a:rPr b="1" i="0" lang="en-US" sz="1450" u="none" cap="none" strike="noStrike">
                <a:solidFill>
                  <a:srgbClr val="101828"/>
                </a:solidFill>
                <a:latin typeface="Calibri"/>
                <a:ea typeface="Calibri"/>
                <a:cs typeface="Calibri"/>
                <a:sym typeface="Calibri"/>
              </a:rPr>
              <a:t>Does going through you change the price?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14"/>
          <p:cNvSpPr txBox="1"/>
          <p:nvPr/>
        </p:nvSpPr>
        <p:spPr>
          <a:xfrm>
            <a:off x="1234440" y="3291840"/>
            <a:ext cx="98755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No — pricing is the same as enrolling directly through EasyShiksha.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14"/>
          <p:cNvSpPr/>
          <p:nvPr/>
        </p:nvSpPr>
        <p:spPr>
          <a:xfrm>
            <a:off x="640080" y="4160520"/>
            <a:ext cx="411480" cy="411480"/>
          </a:xfrm>
          <a:prstGeom prst="ellipse">
            <a:avLst/>
          </a:prstGeom>
          <a:solidFill>
            <a:srgbClr val="FFF1E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14"/>
          <p:cNvSpPr txBox="1"/>
          <p:nvPr/>
        </p:nvSpPr>
        <p:spPr>
          <a:xfrm>
            <a:off x="640080" y="4160520"/>
            <a:ext cx="4114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14E00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E14E00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14"/>
          <p:cNvSpPr txBox="1"/>
          <p:nvPr/>
        </p:nvSpPr>
        <p:spPr>
          <a:xfrm>
            <a:off x="1234440" y="4114800"/>
            <a:ext cx="9601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1450"/>
              <a:buFont typeface="Calibri"/>
              <a:buNone/>
            </a:pPr>
            <a:r>
              <a:rPr b="1" i="0" lang="en-US" sz="1450" u="none" cap="none" strike="noStrike">
                <a:solidFill>
                  <a:srgbClr val="101828"/>
                </a:solidFill>
                <a:latin typeface="Calibri"/>
                <a:ea typeface="Calibri"/>
                <a:cs typeface="Calibri"/>
                <a:sym typeface="Calibri"/>
              </a:rPr>
              <a:t>What if I want a refund?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14"/>
          <p:cNvSpPr txBox="1"/>
          <p:nvPr/>
        </p:nvSpPr>
        <p:spPr>
          <a:xfrm>
            <a:off x="1234440" y="4526280"/>
            <a:ext cx="98755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Refunds go through EasyShiksha directly, following their standard policy — we don't handle that.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14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EasyShiksha Partner Program — Internal Briefing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14"/>
          <p:cNvSpPr txBox="1"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14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15"/>
          <p:cNvSpPr txBox="1"/>
          <p:nvPr/>
        </p:nvSpPr>
        <p:spPr>
          <a:xfrm>
            <a:off x="640080" y="50292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14E00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E14E00"/>
                </a:solidFill>
                <a:latin typeface="Calibri"/>
                <a:ea typeface="Calibri"/>
                <a:cs typeface="Calibri"/>
                <a:sym typeface="Calibri"/>
              </a:rPr>
              <a:t>05 · RESOURCES &amp; NEXT STEPS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15"/>
          <p:cNvSpPr txBox="1"/>
          <p:nvPr/>
        </p:nvSpPr>
        <p:spPr>
          <a:xfrm>
            <a:off x="640080" y="822960"/>
            <a:ext cx="82296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3000"/>
              <a:buFont typeface="Cambria"/>
              <a:buNone/>
            </a:pPr>
            <a:r>
              <a:rPr b="1" i="0" lang="en-US" sz="3000" u="none" cap="none" strike="noStrike">
                <a:solidFill>
                  <a:srgbClr val="101828"/>
                </a:solidFill>
                <a:latin typeface="Cambria"/>
                <a:ea typeface="Cambria"/>
                <a:cs typeface="Cambria"/>
                <a:sym typeface="Cambria"/>
              </a:rPr>
              <a:t>Where to find materials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15"/>
          <p:cNvSpPr txBox="1"/>
          <p:nvPr/>
        </p:nvSpPr>
        <p:spPr>
          <a:xfrm>
            <a:off x="640080" y="1417320"/>
            <a:ext cx="8229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Everything here lives on the partner dashboard, under Marketing Resources.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15"/>
          <p:cNvSpPr/>
          <p:nvPr/>
        </p:nvSpPr>
        <p:spPr>
          <a:xfrm>
            <a:off x="640080" y="2103120"/>
            <a:ext cx="3429000" cy="1371600"/>
          </a:xfrm>
          <a:prstGeom prst="roundRect">
            <a:avLst>
              <a:gd fmla="val 5333" name="adj"/>
            </a:avLst>
          </a:prstGeom>
          <a:solidFill>
            <a:srgbClr val="F9FAFB"/>
          </a:solidFill>
          <a:ln cap="flat" cmpd="sng" w="12700">
            <a:solidFill>
              <a:srgbClr val="E4E7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15"/>
          <p:cNvSpPr txBox="1"/>
          <p:nvPr/>
        </p:nvSpPr>
        <p:spPr>
          <a:xfrm>
            <a:off x="868680" y="2267712"/>
            <a:ext cx="30175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01828"/>
                </a:solidFill>
                <a:latin typeface="Calibri"/>
                <a:ea typeface="Calibri"/>
                <a:cs typeface="Calibri"/>
                <a:sym typeface="Calibri"/>
              </a:rPr>
              <a:t>Program brochures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15"/>
          <p:cNvSpPr txBox="1"/>
          <p:nvPr/>
        </p:nvSpPr>
        <p:spPr>
          <a:xfrm>
            <a:off x="868680" y="2761488"/>
            <a:ext cx="301752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Full catalog &amp; internship one-pagers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15"/>
          <p:cNvSpPr/>
          <p:nvPr/>
        </p:nvSpPr>
        <p:spPr>
          <a:xfrm>
            <a:off x="4389120" y="2103120"/>
            <a:ext cx="3429000" cy="1371600"/>
          </a:xfrm>
          <a:prstGeom prst="roundRect">
            <a:avLst>
              <a:gd fmla="val 5333" name="adj"/>
            </a:avLst>
          </a:prstGeom>
          <a:solidFill>
            <a:srgbClr val="F9FAFB"/>
          </a:solidFill>
          <a:ln cap="flat" cmpd="sng" w="12700">
            <a:solidFill>
              <a:srgbClr val="E4E7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15"/>
          <p:cNvSpPr txBox="1"/>
          <p:nvPr/>
        </p:nvSpPr>
        <p:spPr>
          <a:xfrm>
            <a:off x="4617720" y="2267712"/>
            <a:ext cx="30175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01828"/>
                </a:solidFill>
                <a:latin typeface="Calibri"/>
                <a:ea typeface="Calibri"/>
                <a:cs typeface="Calibri"/>
                <a:sym typeface="Calibri"/>
              </a:rPr>
              <a:t>Social &amp; digital creatives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15"/>
          <p:cNvSpPr txBox="1"/>
          <p:nvPr/>
        </p:nvSpPr>
        <p:spPr>
          <a:xfrm>
            <a:off x="4617720" y="2761488"/>
            <a:ext cx="301752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Story templates, banners, post packs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15"/>
          <p:cNvSpPr/>
          <p:nvPr/>
        </p:nvSpPr>
        <p:spPr>
          <a:xfrm>
            <a:off x="8138160" y="2103120"/>
            <a:ext cx="3429000" cy="1371600"/>
          </a:xfrm>
          <a:prstGeom prst="roundRect">
            <a:avLst>
              <a:gd fmla="val 5333" name="adj"/>
            </a:avLst>
          </a:prstGeom>
          <a:solidFill>
            <a:srgbClr val="F9FAFB"/>
          </a:solidFill>
          <a:ln cap="flat" cmpd="sng" w="12700">
            <a:solidFill>
              <a:srgbClr val="E4E7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15"/>
          <p:cNvSpPr txBox="1"/>
          <p:nvPr/>
        </p:nvSpPr>
        <p:spPr>
          <a:xfrm>
            <a:off x="8366760" y="2267712"/>
            <a:ext cx="30175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01828"/>
                </a:solidFill>
                <a:latin typeface="Calibri"/>
                <a:ea typeface="Calibri"/>
                <a:cs typeface="Calibri"/>
                <a:sym typeface="Calibri"/>
              </a:rPr>
              <a:t>Ready-to-send messages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15"/>
          <p:cNvSpPr txBox="1"/>
          <p:nvPr/>
        </p:nvSpPr>
        <p:spPr>
          <a:xfrm>
            <a:off x="8366760" y="2761488"/>
            <a:ext cx="301752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WhatsApp, email and SMS templates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15"/>
          <p:cNvSpPr/>
          <p:nvPr/>
        </p:nvSpPr>
        <p:spPr>
          <a:xfrm>
            <a:off x="640080" y="3657600"/>
            <a:ext cx="3429000" cy="1371600"/>
          </a:xfrm>
          <a:prstGeom prst="roundRect">
            <a:avLst>
              <a:gd fmla="val 5333" name="adj"/>
            </a:avLst>
          </a:prstGeom>
          <a:solidFill>
            <a:srgbClr val="F9FAFB"/>
          </a:solidFill>
          <a:ln cap="flat" cmpd="sng" w="12700">
            <a:solidFill>
              <a:srgbClr val="E4E7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15"/>
          <p:cNvSpPr txBox="1"/>
          <p:nvPr/>
        </p:nvSpPr>
        <p:spPr>
          <a:xfrm>
            <a:off x="868680" y="3822192"/>
            <a:ext cx="30175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01828"/>
                </a:solidFill>
                <a:latin typeface="Calibri"/>
                <a:ea typeface="Calibri"/>
                <a:cs typeface="Calibri"/>
                <a:sym typeface="Calibri"/>
              </a:rPr>
              <a:t>Commission calculation guide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15"/>
          <p:cNvSpPr txBox="1"/>
          <p:nvPr/>
        </p:nvSpPr>
        <p:spPr>
          <a:xfrm>
            <a:off x="868680" y="4315968"/>
            <a:ext cx="301752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Worked examples at every slab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15"/>
          <p:cNvSpPr/>
          <p:nvPr/>
        </p:nvSpPr>
        <p:spPr>
          <a:xfrm>
            <a:off x="4389120" y="3657600"/>
            <a:ext cx="3429000" cy="1371600"/>
          </a:xfrm>
          <a:prstGeom prst="roundRect">
            <a:avLst>
              <a:gd fmla="val 5333" name="adj"/>
            </a:avLst>
          </a:prstGeom>
          <a:solidFill>
            <a:srgbClr val="F9FAFB"/>
          </a:solidFill>
          <a:ln cap="flat" cmpd="sng" w="12700">
            <a:solidFill>
              <a:srgbClr val="E4E7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15"/>
          <p:cNvSpPr txBox="1"/>
          <p:nvPr/>
        </p:nvSpPr>
        <p:spPr>
          <a:xfrm>
            <a:off x="4617720" y="3822192"/>
            <a:ext cx="30175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01828"/>
                </a:solidFill>
                <a:latin typeface="Calibri"/>
                <a:ea typeface="Calibri"/>
                <a:cs typeface="Calibri"/>
                <a:sym typeface="Calibri"/>
              </a:rPr>
              <a:t>Partner FAQ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15"/>
          <p:cNvSpPr txBox="1"/>
          <p:nvPr/>
        </p:nvSpPr>
        <p:spPr>
          <a:xfrm>
            <a:off x="4617720" y="4315968"/>
            <a:ext cx="301752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Referral tracking, payouts, refunds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15"/>
          <p:cNvSpPr/>
          <p:nvPr/>
        </p:nvSpPr>
        <p:spPr>
          <a:xfrm>
            <a:off x="8138160" y="3657600"/>
            <a:ext cx="3429000" cy="1371600"/>
          </a:xfrm>
          <a:prstGeom prst="roundRect">
            <a:avLst>
              <a:gd fmla="val 5333" name="adj"/>
            </a:avLst>
          </a:prstGeom>
          <a:solidFill>
            <a:srgbClr val="F9FAFB"/>
          </a:solidFill>
          <a:ln cap="flat" cmpd="sng" w="12700">
            <a:solidFill>
              <a:srgbClr val="E4E7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15"/>
          <p:cNvSpPr txBox="1"/>
          <p:nvPr/>
        </p:nvSpPr>
        <p:spPr>
          <a:xfrm>
            <a:off x="8366760" y="3822192"/>
            <a:ext cx="30175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01828"/>
                </a:solidFill>
                <a:latin typeface="Calibri"/>
                <a:ea typeface="Calibri"/>
                <a:cs typeface="Calibri"/>
                <a:sym typeface="Calibri"/>
              </a:rPr>
              <a:t>This presentation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15"/>
          <p:cNvSpPr txBox="1"/>
          <p:nvPr/>
        </p:nvSpPr>
        <p:spPr>
          <a:xfrm>
            <a:off x="8366760" y="4315968"/>
            <a:ext cx="301752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Share with new team members as they join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15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EasyShiksha Partner Program — Internal Briefing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15"/>
          <p:cNvSpPr txBox="1"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15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16"/>
          <p:cNvSpPr txBox="1"/>
          <p:nvPr/>
        </p:nvSpPr>
        <p:spPr>
          <a:xfrm>
            <a:off x="640080" y="50292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14E00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E14E00"/>
                </a:solidFill>
                <a:latin typeface="Calibri"/>
                <a:ea typeface="Calibri"/>
                <a:cs typeface="Calibri"/>
                <a:sym typeface="Calibri"/>
              </a:rPr>
              <a:t>04 · COMMISSION &amp; PAYOUTS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16"/>
          <p:cNvSpPr txBox="1"/>
          <p:nvPr/>
        </p:nvSpPr>
        <p:spPr>
          <a:xfrm>
            <a:off x="640080" y="822960"/>
            <a:ext cx="82296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3000"/>
              <a:buFont typeface="Cambria"/>
              <a:buNone/>
            </a:pPr>
            <a:r>
              <a:rPr b="1" i="0" lang="en-US" sz="3000" u="none" cap="none" strike="noStrike">
                <a:solidFill>
                  <a:srgbClr val="101828"/>
                </a:solidFill>
                <a:latin typeface="Cambria"/>
                <a:ea typeface="Cambria"/>
                <a:cs typeface="Cambria"/>
                <a:sym typeface="Cambria"/>
              </a:rPr>
              <a:t>When and how we get paid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16"/>
          <p:cNvSpPr txBox="1"/>
          <p:nvPr/>
        </p:nvSpPr>
        <p:spPr>
          <a:xfrm>
            <a:off x="640080" y="1691640"/>
            <a:ext cx="301752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01828"/>
                </a:solidFill>
                <a:latin typeface="Calibri"/>
                <a:ea typeface="Calibri"/>
                <a:cs typeface="Calibri"/>
                <a:sym typeface="Calibri"/>
              </a:rPr>
              <a:t>Settlement cycle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16"/>
          <p:cNvSpPr txBox="1"/>
          <p:nvPr/>
        </p:nvSpPr>
        <p:spPr>
          <a:xfrm>
            <a:off x="3840480" y="1691640"/>
            <a:ext cx="768096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Monthly — commission for a given month is typically paid by the 7th of the following month.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66" name="Google Shape;366;p16"/>
          <p:cNvCxnSpPr/>
          <p:nvPr/>
        </p:nvCxnSpPr>
        <p:spPr>
          <a:xfrm>
            <a:off x="640080" y="2468880"/>
            <a:ext cx="10881360" cy="0"/>
          </a:xfrm>
          <a:prstGeom prst="straightConnector1">
            <a:avLst/>
          </a:prstGeom>
          <a:noFill/>
          <a:ln cap="flat" cmpd="sng" w="12700">
            <a:solidFill>
              <a:srgbClr val="E4E7E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7" name="Google Shape;367;p16"/>
          <p:cNvSpPr txBox="1"/>
          <p:nvPr/>
        </p:nvSpPr>
        <p:spPr>
          <a:xfrm>
            <a:off x="640080" y="2651760"/>
            <a:ext cx="301752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01828"/>
                </a:solidFill>
                <a:latin typeface="Calibri"/>
                <a:ea typeface="Calibri"/>
                <a:cs typeface="Calibri"/>
                <a:sym typeface="Calibri"/>
              </a:rPr>
              <a:t>Payment method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16"/>
          <p:cNvSpPr txBox="1"/>
          <p:nvPr/>
        </p:nvSpPr>
        <p:spPr>
          <a:xfrm>
            <a:off x="3840480" y="2651760"/>
            <a:ext cx="768096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Bank transfer, to the account set up on the partner dashboard.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69" name="Google Shape;369;p16"/>
          <p:cNvCxnSpPr/>
          <p:nvPr/>
        </p:nvCxnSpPr>
        <p:spPr>
          <a:xfrm>
            <a:off x="640080" y="3429000"/>
            <a:ext cx="10881360" cy="0"/>
          </a:xfrm>
          <a:prstGeom prst="straightConnector1">
            <a:avLst/>
          </a:prstGeom>
          <a:noFill/>
          <a:ln cap="flat" cmpd="sng" w="12700">
            <a:solidFill>
              <a:srgbClr val="E4E7E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0" name="Google Shape;370;p16"/>
          <p:cNvSpPr txBox="1"/>
          <p:nvPr/>
        </p:nvSpPr>
        <p:spPr>
          <a:xfrm>
            <a:off x="640080" y="3611880"/>
            <a:ext cx="301752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01828"/>
                </a:solidFill>
                <a:latin typeface="Calibri"/>
                <a:ea typeface="Calibri"/>
                <a:cs typeface="Calibri"/>
                <a:sym typeface="Calibri"/>
              </a:rPr>
              <a:t>If a payout fails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16"/>
          <p:cNvSpPr txBox="1"/>
          <p:nvPr/>
        </p:nvSpPr>
        <p:spPr>
          <a:xfrm>
            <a:off x="3840480" y="3611880"/>
            <a:ext cx="768096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Money isn't lost — it's held and paid out once payout details are corrected. We'd get notified with the reason.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72" name="Google Shape;372;p16"/>
          <p:cNvCxnSpPr/>
          <p:nvPr/>
        </p:nvCxnSpPr>
        <p:spPr>
          <a:xfrm>
            <a:off x="640080" y="4389120"/>
            <a:ext cx="10881360" cy="0"/>
          </a:xfrm>
          <a:prstGeom prst="straightConnector1">
            <a:avLst/>
          </a:prstGeom>
          <a:noFill/>
          <a:ln cap="flat" cmpd="sng" w="12700">
            <a:solidFill>
              <a:srgbClr val="E4E7E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3" name="Google Shape;373;p16"/>
          <p:cNvSpPr txBox="1"/>
          <p:nvPr/>
        </p:nvSpPr>
        <p:spPr>
          <a:xfrm>
            <a:off x="640080" y="4572000"/>
            <a:ext cx="301752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01828"/>
                </a:solidFill>
                <a:latin typeface="Calibri"/>
                <a:ea typeface="Calibri"/>
                <a:cs typeface="Calibri"/>
                <a:sym typeface="Calibri"/>
              </a:rPr>
              <a:t>Refunds &amp; reversals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16"/>
          <p:cNvSpPr txBox="1"/>
          <p:nvPr/>
        </p:nvSpPr>
        <p:spPr>
          <a:xfrm>
            <a:off x="3840480" y="4572000"/>
            <a:ext cx="768096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If a referred student's payment is refunded, that specific commission is reversed — it doesn't affect the rest of our earnings.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75" name="Google Shape;375;p16"/>
          <p:cNvCxnSpPr/>
          <p:nvPr/>
        </p:nvCxnSpPr>
        <p:spPr>
          <a:xfrm>
            <a:off x="640080" y="5349240"/>
            <a:ext cx="10881360" cy="0"/>
          </a:xfrm>
          <a:prstGeom prst="straightConnector1">
            <a:avLst/>
          </a:prstGeom>
          <a:noFill/>
          <a:ln cap="flat" cmpd="sng" w="12700">
            <a:solidFill>
              <a:srgbClr val="E4E7E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6" name="Google Shape;376;p16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EasyShiksha Partner Program — Internal Briefing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16"/>
          <p:cNvSpPr txBox="1"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16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17"/>
          <p:cNvSpPr txBox="1"/>
          <p:nvPr/>
        </p:nvSpPr>
        <p:spPr>
          <a:xfrm>
            <a:off x="640080" y="50292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14E00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E14E00"/>
                </a:solidFill>
                <a:latin typeface="Calibri"/>
                <a:ea typeface="Calibri"/>
                <a:cs typeface="Calibri"/>
                <a:sym typeface="Calibri"/>
              </a:rPr>
              <a:t>05 · RESOURCES &amp; NEXT STEPS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p17"/>
          <p:cNvSpPr txBox="1"/>
          <p:nvPr/>
        </p:nvSpPr>
        <p:spPr>
          <a:xfrm>
            <a:off x="640080" y="822960"/>
            <a:ext cx="82296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3000"/>
              <a:buFont typeface="Cambria"/>
              <a:buNone/>
            </a:pPr>
            <a:r>
              <a:rPr b="1" i="0" lang="en-US" sz="3000" u="none" cap="none" strike="noStrike">
                <a:solidFill>
                  <a:srgbClr val="101828"/>
                </a:solidFill>
                <a:latin typeface="Cambria"/>
                <a:ea typeface="Cambria"/>
                <a:cs typeface="Cambria"/>
                <a:sym typeface="Cambria"/>
              </a:rPr>
              <a:t>Before we wrap up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17"/>
          <p:cNvSpPr/>
          <p:nvPr/>
        </p:nvSpPr>
        <p:spPr>
          <a:xfrm>
            <a:off x="640080" y="1691640"/>
            <a:ext cx="457200" cy="457200"/>
          </a:xfrm>
          <a:prstGeom prst="ellipse">
            <a:avLst/>
          </a:prstGeom>
          <a:solidFill>
            <a:srgbClr val="10182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17"/>
          <p:cNvSpPr txBox="1"/>
          <p:nvPr/>
        </p:nvSpPr>
        <p:spPr>
          <a:xfrm>
            <a:off x="640080" y="169164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17"/>
          <p:cNvSpPr txBox="1"/>
          <p:nvPr/>
        </p:nvSpPr>
        <p:spPr>
          <a:xfrm>
            <a:off x="1325880" y="1664208"/>
            <a:ext cx="9601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1450"/>
              <a:buFont typeface="Calibri"/>
              <a:buNone/>
            </a:pPr>
            <a:r>
              <a:rPr b="1" i="0" lang="en-US" sz="1450" u="none" cap="none" strike="noStrike">
                <a:solidFill>
                  <a:srgbClr val="101828"/>
                </a:solidFill>
                <a:latin typeface="Calibri"/>
                <a:ea typeface="Calibri"/>
                <a:cs typeface="Calibri"/>
                <a:sym typeface="Calibri"/>
              </a:rPr>
              <a:t>Confirm who owns this day to day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17"/>
          <p:cNvSpPr txBox="1"/>
          <p:nvPr/>
        </p:nvSpPr>
        <p:spPr>
          <a:xfrm>
            <a:off x="1325880" y="2057400"/>
            <a:ext cx="98755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One point of contact keeps the referral code, resources and questions in one place.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17"/>
          <p:cNvSpPr/>
          <p:nvPr/>
        </p:nvSpPr>
        <p:spPr>
          <a:xfrm>
            <a:off x="640080" y="2743200"/>
            <a:ext cx="457200" cy="457200"/>
          </a:xfrm>
          <a:prstGeom prst="ellipse">
            <a:avLst/>
          </a:prstGeom>
          <a:solidFill>
            <a:srgbClr val="10182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17"/>
          <p:cNvSpPr txBox="1"/>
          <p:nvPr/>
        </p:nvSpPr>
        <p:spPr>
          <a:xfrm>
            <a:off x="640080" y="27432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17"/>
          <p:cNvSpPr txBox="1"/>
          <p:nvPr/>
        </p:nvSpPr>
        <p:spPr>
          <a:xfrm>
            <a:off x="1325880" y="2715768"/>
            <a:ext cx="9601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1450"/>
              <a:buFont typeface="Calibri"/>
              <a:buNone/>
            </a:pPr>
            <a:r>
              <a:rPr b="1" i="0" lang="en-US" sz="1450" u="none" cap="none" strike="noStrike">
                <a:solidFill>
                  <a:srgbClr val="101828"/>
                </a:solidFill>
                <a:latin typeface="Calibri"/>
                <a:ea typeface="Calibri"/>
                <a:cs typeface="Calibri"/>
                <a:sym typeface="Calibri"/>
              </a:rPr>
              <a:t>Make sure the referral code is easy to find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17"/>
          <p:cNvSpPr txBox="1"/>
          <p:nvPr/>
        </p:nvSpPr>
        <p:spPr>
          <a:xfrm>
            <a:off x="1325880" y="3108960"/>
            <a:ext cx="98755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Add it to whatever counselling materials or scripts our team already uses.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17"/>
          <p:cNvSpPr/>
          <p:nvPr/>
        </p:nvSpPr>
        <p:spPr>
          <a:xfrm>
            <a:off x="640080" y="3794760"/>
            <a:ext cx="457200" cy="457200"/>
          </a:xfrm>
          <a:prstGeom prst="ellipse">
            <a:avLst/>
          </a:prstGeom>
          <a:solidFill>
            <a:srgbClr val="10182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17"/>
          <p:cNvSpPr txBox="1"/>
          <p:nvPr/>
        </p:nvSpPr>
        <p:spPr>
          <a:xfrm>
            <a:off x="640080" y="379476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17"/>
          <p:cNvSpPr txBox="1"/>
          <p:nvPr/>
        </p:nvSpPr>
        <p:spPr>
          <a:xfrm>
            <a:off x="1325880" y="3767328"/>
            <a:ext cx="9601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1450"/>
              <a:buFont typeface="Calibri"/>
              <a:buNone/>
            </a:pPr>
            <a:r>
              <a:rPr b="1" i="0" lang="en-US" sz="1450" u="none" cap="none" strike="noStrike">
                <a:solidFill>
                  <a:srgbClr val="101828"/>
                </a:solidFill>
                <a:latin typeface="Calibri"/>
                <a:ea typeface="Calibri"/>
                <a:cs typeface="Calibri"/>
                <a:sym typeface="Calibri"/>
              </a:rPr>
              <a:t>Check the dashboard monthly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17"/>
          <p:cNvSpPr txBox="1"/>
          <p:nvPr/>
        </p:nvSpPr>
        <p:spPr>
          <a:xfrm>
            <a:off x="1325880" y="4160520"/>
            <a:ext cx="98755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Referrals, commission tier, and payout status are all visible any time — no need to wait for a report.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17"/>
          <p:cNvSpPr/>
          <p:nvPr/>
        </p:nvSpPr>
        <p:spPr>
          <a:xfrm>
            <a:off x="640080" y="4846320"/>
            <a:ext cx="457200" cy="457200"/>
          </a:xfrm>
          <a:prstGeom prst="ellipse">
            <a:avLst/>
          </a:prstGeom>
          <a:solidFill>
            <a:srgbClr val="10182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17"/>
          <p:cNvSpPr txBox="1"/>
          <p:nvPr/>
        </p:nvSpPr>
        <p:spPr>
          <a:xfrm>
            <a:off x="640080" y="484632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17"/>
          <p:cNvSpPr txBox="1"/>
          <p:nvPr/>
        </p:nvSpPr>
        <p:spPr>
          <a:xfrm>
            <a:off x="1325880" y="4818888"/>
            <a:ext cx="9601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828"/>
              </a:buClr>
              <a:buSzPts val="1450"/>
              <a:buFont typeface="Calibri"/>
              <a:buNone/>
            </a:pPr>
            <a:r>
              <a:rPr b="1" i="0" lang="en-US" sz="1450" u="none" cap="none" strike="noStrike">
                <a:solidFill>
                  <a:srgbClr val="101828"/>
                </a:solidFill>
                <a:latin typeface="Calibri"/>
                <a:ea typeface="Calibri"/>
                <a:cs typeface="Calibri"/>
                <a:sym typeface="Calibri"/>
              </a:rPr>
              <a:t>Ask before assuming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17"/>
          <p:cNvSpPr txBox="1"/>
          <p:nvPr/>
        </p:nvSpPr>
        <p:spPr>
          <a:xfrm>
            <a:off x="1325880" y="5212080"/>
            <a:ext cx="98755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Pricing, policy or program questions we're not sure about — check with EasyShiksha rather than guessing.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p17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EasyShiksha Partner Program — Internal Briefing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17"/>
          <p:cNvSpPr txBox="1"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67085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67085"/>
                </a:solidFill>
                <a:latin typeface="Calibri"/>
                <a:ea typeface="Calibri"/>
                <a:cs typeface="Calibri"/>
                <a:sym typeface="Calibri"/>
              </a:rPr>
              <a:t>17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01828"/>
        </a:solidFill>
      </p:bgPr>
    </p:bg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18"/>
          <p:cNvSpPr/>
          <p:nvPr/>
        </p:nvSpPr>
        <p:spPr>
          <a:xfrm>
            <a:off x="9692640" y="-2011680"/>
            <a:ext cx="5486400" cy="5486400"/>
          </a:xfrm>
          <a:prstGeom prst="ellipse">
            <a:avLst/>
          </a:prstGeom>
          <a:solidFill>
            <a:srgbClr val="1D293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18"/>
          <p:cNvSpPr txBox="1"/>
          <p:nvPr/>
        </p:nvSpPr>
        <p:spPr>
          <a:xfrm>
            <a:off x="822960" y="2286000"/>
            <a:ext cx="82296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Cambria"/>
              <a:buNone/>
            </a:pPr>
            <a:r>
              <a:rPr b="1" i="0" lang="en-US" sz="4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Thank you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18"/>
          <p:cNvSpPr txBox="1"/>
          <p:nvPr/>
        </p:nvSpPr>
        <p:spPr>
          <a:xfrm>
            <a:off x="822960" y="3200400"/>
            <a:ext cx="77724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AA4B2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9AA4B2"/>
                </a:solidFill>
                <a:latin typeface="Calibri"/>
                <a:ea typeface="Calibri"/>
                <a:cs typeface="Calibri"/>
                <a:sym typeface="Calibri"/>
              </a:rPr>
              <a:t>Questions about anything in this deck? Reach EasyShiksha partner support directly.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11" name="Google Shape;411;p18"/>
          <p:cNvCxnSpPr/>
          <p:nvPr/>
        </p:nvCxnSpPr>
        <p:spPr>
          <a:xfrm>
            <a:off x="822960" y="3886200"/>
            <a:ext cx="1097280" cy="0"/>
          </a:xfrm>
          <a:prstGeom prst="straightConnector1">
            <a:avLst/>
          </a:prstGeom>
          <a:noFill/>
          <a:ln cap="flat" cmpd="sng" w="31750">
            <a:solidFill>
              <a:srgbClr val="FF6A1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2" name="Google Shape;412;p18"/>
          <p:cNvSpPr txBox="1"/>
          <p:nvPr/>
        </p:nvSpPr>
        <p:spPr>
          <a:xfrm>
            <a:off x="822960" y="4160520"/>
            <a:ext cx="3657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AA4B2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9AA4B2"/>
                </a:solidFill>
                <a:latin typeface="Calibri"/>
                <a:ea typeface="Calibri"/>
                <a:cs typeface="Calibri"/>
                <a:sym typeface="Calibri"/>
              </a:rPr>
              <a:t>EMAIL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18"/>
          <p:cNvSpPr txBox="1"/>
          <p:nvPr/>
        </p:nvSpPr>
        <p:spPr>
          <a:xfrm>
            <a:off x="822960" y="4434840"/>
            <a:ext cx="5486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6A1A"/>
              </a:buClr>
              <a:buSzPts val="1800"/>
              <a:buFont typeface="Consolas"/>
              <a:buNone/>
            </a:pPr>
            <a:r>
              <a:rPr b="1" i="0" lang="en-US" sz="1800" u="none" cap="none" strike="noStrike">
                <a:solidFill>
                  <a:srgbClr val="FF6A1A"/>
                </a:solidFill>
                <a:latin typeface="Consolas"/>
                <a:ea typeface="Consolas"/>
                <a:cs typeface="Consolas"/>
                <a:sym typeface="Consolas"/>
              </a:rPr>
              <a:t>support@easyshiksha.com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18"/>
          <p:cNvSpPr txBox="1"/>
          <p:nvPr/>
        </p:nvSpPr>
        <p:spPr>
          <a:xfrm>
            <a:off x="822960" y="5074920"/>
            <a:ext cx="3657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AA4B2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9AA4B2"/>
                </a:solidFill>
                <a:latin typeface="Calibri"/>
                <a:ea typeface="Calibri"/>
                <a:cs typeface="Calibri"/>
                <a:sym typeface="Calibri"/>
              </a:rPr>
              <a:t>PARTNER DASHBOARD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18"/>
          <p:cNvSpPr txBox="1"/>
          <p:nvPr/>
        </p:nvSpPr>
        <p:spPr>
          <a:xfrm>
            <a:off x="822960" y="5349240"/>
            <a:ext cx="5486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6A1A"/>
              </a:buClr>
              <a:buSzPts val="1800"/>
              <a:buFont typeface="Consolas"/>
              <a:buNone/>
            </a:pPr>
            <a:r>
              <a:rPr b="1" i="0" lang="en-US" sz="1800" u="sng" cap="none" strike="noStrike">
                <a:solidFill>
                  <a:schemeClr val="hlink"/>
                </a:solidFill>
                <a:latin typeface="Consolas"/>
                <a:ea typeface="Consolas"/>
                <a:cs typeface="Consolas"/>
                <a:sym typeface="Consolas"/>
                <a:hlinkClick r:id="rId3"/>
              </a:rPr>
              <a:t>easyshiksha.com/b2b-partners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18"/>
          <p:cNvSpPr txBox="1"/>
          <p:nvPr/>
        </p:nvSpPr>
        <p:spPr>
          <a:xfrm>
            <a:off x="822960" y="630936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AA4B2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9AA4B2"/>
                </a:solidFill>
                <a:latin typeface="Calibri"/>
                <a:ea typeface="Calibri"/>
                <a:cs typeface="Calibri"/>
                <a:sym typeface="Calibri"/>
              </a:rPr>
              <a:t>EasyShiksha Partner Network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7" name="Google Shape;417;p18" title="EasyShiksha-Logo-Whit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2950" y="545025"/>
            <a:ext cx="2774775" cy="63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2026-09-10T05:38:59Z</dcterms:created>
  <dc:creator>PptxGenJS</dc:creator>
</cp:coreProperties>
</file>